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66" r:id="rId8"/>
    <p:sldId id="269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3154-83E8-4CE1-9356-0EAEA412883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73A8-63AB-42C0-817E-3A937DC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0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3154-83E8-4CE1-9356-0EAEA412883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73A8-63AB-42C0-817E-3A937DC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2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3154-83E8-4CE1-9356-0EAEA412883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73A8-63AB-42C0-817E-3A937DC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4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3154-83E8-4CE1-9356-0EAEA412883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73A8-63AB-42C0-817E-3A937DC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3154-83E8-4CE1-9356-0EAEA412883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73A8-63AB-42C0-817E-3A937DC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5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3154-83E8-4CE1-9356-0EAEA412883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73A8-63AB-42C0-817E-3A937DC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2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3154-83E8-4CE1-9356-0EAEA412883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73A8-63AB-42C0-817E-3A937DC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6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3154-83E8-4CE1-9356-0EAEA412883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73A8-63AB-42C0-817E-3A937DC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7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3154-83E8-4CE1-9356-0EAEA412883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73A8-63AB-42C0-817E-3A937DC6991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675E96-565F-04A4-24C6-436F7BAE9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987" y="136524"/>
            <a:ext cx="1374686" cy="65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3154-83E8-4CE1-9356-0EAEA412883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73A8-63AB-42C0-817E-3A937DC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3154-83E8-4CE1-9356-0EAEA412883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73A8-63AB-42C0-817E-3A937DC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9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C3154-83E8-4CE1-9356-0EAEA412883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673A8-63AB-42C0-817E-3A937DC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6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ualitymag.com/articles/85504-case-studies-a-modular-fix" TargetMode="External"/><Relationship Id="rId13" Type="http://schemas.openxmlformats.org/officeDocument/2006/relationships/hyperlink" Target="https://www.qualitymag.com/articles/84195-probes-push-cmms-forward" TargetMode="External"/><Relationship Id="rId3" Type="http://schemas.openxmlformats.org/officeDocument/2006/relationships/hyperlink" Target="https://www.qualitymag.com/articles/95946-modular-fixturing-for-clay-model-making-today" TargetMode="External"/><Relationship Id="rId7" Type="http://schemas.openxmlformats.org/officeDocument/2006/relationships/hyperlink" Target="https://www.qualitymag.com/articles/85968-quality-101-modular-fixturing-takes-off" TargetMode="External"/><Relationship Id="rId12" Type="http://schemas.openxmlformats.org/officeDocument/2006/relationships/hyperlink" Target="https://www.qualitymag.com/articles/85933-five-steps-to-selecting-styli" TargetMode="External"/><Relationship Id="rId2" Type="http://schemas.openxmlformats.org/officeDocument/2006/relationships/hyperlink" Target="https://www.qualitymag.com/articles/96660-modular-tooling-keeps-on-truckin" TargetMode="External"/><Relationship Id="rId16" Type="http://schemas.openxmlformats.org/officeDocument/2006/relationships/hyperlink" Target="../../usb_stick/catalogs-literature/ms_complete_201110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qualitymag.com/articles/93902-modular-tooling-evolves" TargetMode="External"/><Relationship Id="rId11" Type="http://schemas.openxmlformats.org/officeDocument/2006/relationships/hyperlink" Target="../../usb_stick/catalogs-literature/amt_catalog_2020_studio-tools.pdf" TargetMode="External"/><Relationship Id="rId5" Type="http://schemas.openxmlformats.org/officeDocument/2006/relationships/hyperlink" Target="https://www.qualitymag.com/articles/94424-modular-fixturing-how-it-works" TargetMode="External"/><Relationship Id="rId15" Type="http://schemas.openxmlformats.org/officeDocument/2006/relationships/hyperlink" Target="https://www.qualitymag.com/articles/96979-what-is-uncertainty-in-metrology-its-truly-a-deep-sensitive-subject" TargetMode="External"/><Relationship Id="rId10" Type="http://schemas.openxmlformats.org/officeDocument/2006/relationships/hyperlink" Target="../../usb_stick/catalogs-literature/amt_catalog_202004.pdf" TargetMode="External"/><Relationship Id="rId4" Type="http://schemas.openxmlformats.org/officeDocument/2006/relationships/hyperlink" Target="https://www.qualitymag.com/articles/95544-fixturing-101-the-sky-is-the-limit" TargetMode="External"/><Relationship Id="rId9" Type="http://schemas.openxmlformats.org/officeDocument/2006/relationships/hyperlink" Target="https://www.qualitymag.com/articles/84005-simplicity-key-to-cmm-fixturing" TargetMode="External"/><Relationship Id="rId14" Type="http://schemas.openxmlformats.org/officeDocument/2006/relationships/hyperlink" Target="../../usb_stick/catalogs-literature/sty_complete_web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argage.com/" TargetMode="External"/><Relationship Id="rId2" Type="http://schemas.openxmlformats.org/officeDocument/2006/relationships/hyperlink" Target="mailto:pwminc@pmargage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lmarino@pmargage.com" TargetMode="External"/><Relationship Id="rId4" Type="http://schemas.openxmlformats.org/officeDocument/2006/relationships/hyperlink" Target="http://www.shoppwm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27CB1-88E4-8785-1AFA-5FBC51C76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1" y="1433014"/>
            <a:ext cx="8288382" cy="180359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History of Body Cubes 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(aka </a:t>
            </a:r>
            <a:r>
              <a:rPr lang="en-US" sz="4400" b="1" dirty="0" err="1">
                <a:solidFill>
                  <a:schemeClr val="bg1"/>
                </a:solidFill>
              </a:rPr>
              <a:t>Meisterbock</a:t>
            </a:r>
            <a:r>
              <a:rPr lang="en-US" sz="4400" b="1" dirty="0">
                <a:solidFill>
                  <a:schemeClr val="bg1"/>
                </a:solidFill>
              </a:rPr>
              <a:t>) 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from Paul W. Marino Gages, Inc.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BBF4D2-5241-2A6F-6BD2-C48FD1196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3760" y="245660"/>
            <a:ext cx="2306663" cy="10918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556F7A-F6FE-7DF6-C8B8-FA92B23F7D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330" y="3428999"/>
            <a:ext cx="4599339" cy="32093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1212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ABC73-8306-09EE-AC08-58071D3DD676}"/>
              </a:ext>
            </a:extLst>
          </p:cNvPr>
          <p:cNvSpPr txBox="1"/>
          <p:nvPr/>
        </p:nvSpPr>
        <p:spPr>
          <a:xfrm>
            <a:off x="1988985" y="405425"/>
            <a:ext cx="516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Honda Interior / IP Simulation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C7CBF-428E-CC31-4321-15939A3F9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77999" y="1847974"/>
            <a:ext cx="5552006" cy="41640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AD180E-2B5A-ACB5-34D1-0B504E48D9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24" y="1153973"/>
            <a:ext cx="3657600" cy="2743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5132FE-382C-6E68-6CE0-11021E6D64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24" y="3962779"/>
            <a:ext cx="3657600" cy="2743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20520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19D80-9657-C196-20F5-B88C59B89C81}"/>
              </a:ext>
            </a:extLst>
          </p:cNvPr>
          <p:cNvSpPr txBox="1">
            <a:spLocks/>
          </p:cNvSpPr>
          <p:nvPr/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Press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40AEF4-A87F-ADF2-3BE8-247A45B152DB}"/>
              </a:ext>
            </a:extLst>
          </p:cNvPr>
          <p:cNvSpPr txBox="1"/>
          <p:nvPr/>
        </p:nvSpPr>
        <p:spPr>
          <a:xfrm flipH="1">
            <a:off x="609600" y="1295400"/>
            <a:ext cx="762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1400" b="1" i="0" dirty="0">
                <a:solidFill>
                  <a:schemeClr val="bg1"/>
                </a:solidFill>
                <a:effectLst/>
              </a:rPr>
              <a:t>American Modular Tooling:</a:t>
            </a:r>
          </a:p>
          <a:p>
            <a:pPr algn="l" fontAlgn="base"/>
            <a:r>
              <a:rPr lang="en-US" sz="1400" b="0" i="0" dirty="0">
                <a:solidFill>
                  <a:schemeClr val="bg1"/>
                </a:solidFill>
                <a:effectLst/>
              </a:rPr>
              <a:t>​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Modular Tooling Keeps on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Truckin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'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September 2021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Modular Fixturing for Clay Model Making Today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March 2020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Fixturing 101: The Sky's the Limit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July 2019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Modular Fixturing: How It Works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January 2018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Modular Tooling Evolves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April 2017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Quality 101: Modular Fixturing Takes Off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March 2009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Case Studies: A Modular Fix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June 2008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Simplicity Key to CMM Fixturing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February 2004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hlinkClick r:id="rId10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American Modular Tooling Full Line Catalog</a:t>
            </a:r>
            <a:endParaRPr lang="en-US" sz="1400" dirty="0">
              <a:solidFill>
                <a:schemeClr val="bg1"/>
              </a:solidFill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bg1"/>
                </a:solidFill>
                <a:effectLst/>
                <a:hlinkClick r:id="rId11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American Modular Tooling Studio Tools Catalog</a:t>
            </a:r>
            <a:endParaRPr lang="en-US" sz="1400" b="0" i="0" dirty="0">
              <a:solidFill>
                <a:schemeClr val="bg1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algn="l" fontAlgn="base"/>
            <a:r>
              <a:rPr lang="en-US" sz="1400" b="1" i="0" dirty="0">
                <a:solidFill>
                  <a:schemeClr val="bg1"/>
                </a:solidFill>
                <a:effectLst/>
              </a:rPr>
              <a:t>Styli and CMM Accessories:</a:t>
            </a:r>
          </a:p>
          <a:p>
            <a:pPr algn="l" fontAlgn="base"/>
            <a:r>
              <a:rPr lang="en-US" sz="1400" b="0" i="0" dirty="0">
                <a:solidFill>
                  <a:schemeClr val="bg1"/>
                </a:solidFill>
                <a:effectLst/>
              </a:rPr>
              <a:t>​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Five Steps to Selecting Styli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February 2009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Probes Push CMMs Forward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May 2003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hlinkClick r:id="rId1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CMM Styli and Accessories Full Line Catalog</a:t>
            </a:r>
            <a:endParaRPr lang="en-US" sz="1400" b="0" i="0" dirty="0">
              <a:solidFill>
                <a:schemeClr val="bg1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chemeClr val="bg1"/>
              </a:solidFill>
              <a:effectLst/>
            </a:endParaRPr>
          </a:p>
          <a:p>
            <a:pPr algn="l" fontAlgn="base"/>
            <a:r>
              <a:rPr lang="en-US" sz="1400" b="1" i="0" dirty="0">
                <a:solidFill>
                  <a:schemeClr val="bg1"/>
                </a:solidFill>
                <a:effectLst/>
              </a:rPr>
              <a:t>Measurements and Standards:</a:t>
            </a:r>
          </a:p>
          <a:p>
            <a:pPr algn="l" fontAlgn="base"/>
            <a:r>
              <a:rPr lang="en-US" sz="1400" b="0" i="0" dirty="0">
                <a:solidFill>
                  <a:schemeClr val="bg1"/>
                </a:solidFill>
                <a:effectLst/>
              </a:rPr>
              <a:t>​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Uncertainty? In Metrology, It's Truly a Deep, Sensitive Subject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May 2022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hlinkClick r:id="rId1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Measurement and Standards Full Line Catalog</a:t>
            </a:r>
            <a:endParaRPr lang="en-US" sz="1400" b="0" i="0" dirty="0">
              <a:solidFill>
                <a:schemeClr val="bg1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759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E2B3D8-A83F-CB12-7874-B3FF2E27C0D8}"/>
              </a:ext>
            </a:extLst>
          </p:cNvPr>
          <p:cNvSpPr txBox="1"/>
          <p:nvPr/>
        </p:nvSpPr>
        <p:spPr>
          <a:xfrm>
            <a:off x="838200" y="9144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If you would like more information about American Modular Tooling or to schedule a demonstration please visit our web sites or contact us with any method below and we’ll be happy to assist you.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FBB4C-AE56-F628-1A34-0378631E55A9}"/>
              </a:ext>
            </a:extLst>
          </p:cNvPr>
          <p:cNvSpPr txBox="1"/>
          <p:nvPr/>
        </p:nvSpPr>
        <p:spPr>
          <a:xfrm>
            <a:off x="1066799" y="6480423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The contents of this presentation are confidential and are copyrighted by Paul W. Marino Gages, Inc. 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AMT and American Modular Tooling are registered trade names of Paul W. Marino Gages, Inc., use by permission only.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AC59EE-740C-7392-D884-3B52EE449B32}"/>
              </a:ext>
            </a:extLst>
          </p:cNvPr>
          <p:cNvSpPr txBox="1"/>
          <p:nvPr/>
        </p:nvSpPr>
        <p:spPr>
          <a:xfrm>
            <a:off x="838200" y="2209800"/>
            <a:ext cx="5334000" cy="34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0E92AA-2E0F-568C-2AF3-ADDA17E8D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437097"/>
              </p:ext>
            </p:extLst>
          </p:nvPr>
        </p:nvGraphicFramePr>
        <p:xfrm>
          <a:off x="852054" y="1989878"/>
          <a:ext cx="4710546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0546">
                  <a:extLst>
                    <a:ext uri="{9D8B030D-6E8A-4147-A177-3AD203B41FA5}">
                      <a16:colId xmlns:a16="http://schemas.microsoft.com/office/drawing/2014/main" val="2008209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American Modular Tooling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277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Paul W. Marino Gages,</a:t>
                      </a:r>
                      <a:r>
                        <a:rPr lang="en-US" sz="1800" u="none" strike="noStrike" baseline="0" dirty="0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Inc.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baseline="0" dirty="0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PWM Measurement &amp; Standards, LLC</a:t>
                      </a:r>
                      <a:endParaRPr lang="en-US" sz="1800" u="none" strike="noStrike" dirty="0">
                        <a:solidFill>
                          <a:schemeClr val="bg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baseline="0" dirty="0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 SE Ocean Blvd.</a:t>
                      </a:r>
                      <a:endParaRPr lang="en-US" sz="1800" u="none" strike="noStrike" dirty="0">
                        <a:solidFill>
                          <a:schemeClr val="bg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baseline="0" dirty="0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Stuart, FL 34994 USA</a:t>
                      </a:r>
                      <a:br>
                        <a:rPr lang="en-US" sz="1800" u="none" strike="noStrike" baseline="0" dirty="0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</a:br>
                      <a:endParaRPr lang="en-US" sz="1800" u="none" strike="noStrike" dirty="0">
                        <a:solidFill>
                          <a:schemeClr val="bg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baseline="0" dirty="0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Phone: 313.300.0134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185621"/>
                  </a:ext>
                </a:extLst>
              </a:tr>
              <a:tr h="136652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Email: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pwminc@pmargage.com</a:t>
                      </a:r>
                      <a:endParaRPr lang="en-US" sz="1800" u="none" strike="noStrike" dirty="0">
                        <a:solidFill>
                          <a:schemeClr val="bg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Web: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pmargage.com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/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shoppwm.com</a:t>
                      </a:r>
                      <a:endParaRPr lang="en-US" sz="1800" u="none" strike="noStrike" dirty="0">
                        <a:solidFill>
                          <a:schemeClr val="bg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Linda Goodwin-Marino, President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Email: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lmarino@pmargage.com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83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600"/>
                        <a:buFont typeface="Symbol" panose="05050102010706020507" pitchFamily="18" charset="2"/>
                        <a:buChar char="Å"/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Technical</a:t>
                      </a:r>
                      <a:r>
                        <a:rPr lang="en-US" sz="1800" u="none" strike="noStrike" baseline="0" dirty="0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Sales &amp;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Consultation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Woman Owned Small Business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488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16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C2372-DED3-6F23-281E-557740C31A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103" y="990200"/>
            <a:ext cx="3200400" cy="213776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DB91DB-14A9-A5D2-B3CA-78EFBA2EC0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27" y="990200"/>
            <a:ext cx="3200400" cy="215351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948DCF-23FB-ABC8-E76F-35DEAF3938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528" y="5322893"/>
            <a:ext cx="3115893" cy="1535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F7BD12-ED58-1F3D-84B8-C48097772E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421" y="5248161"/>
            <a:ext cx="1377174" cy="16098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851F31-0E66-7386-8E6A-C92D46D9993D}"/>
              </a:ext>
            </a:extLst>
          </p:cNvPr>
          <p:cNvSpPr txBox="1"/>
          <p:nvPr/>
        </p:nvSpPr>
        <p:spPr>
          <a:xfrm>
            <a:off x="3089864" y="405425"/>
            <a:ext cx="2964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Jeep Liberty SUV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236C18-F90A-05E5-EA65-DBF1312175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27" y="2922592"/>
            <a:ext cx="3200400" cy="24003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042F5C-DE2D-6B30-B5F0-69F1E11111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103" y="2922592"/>
            <a:ext cx="3200400" cy="24003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7711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C0E7BD-7742-4982-EDD9-589F6CA8C1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4" y="1162594"/>
            <a:ext cx="4599339" cy="32093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F06C1A-730B-BD0B-DDBA-08853FC99C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775166"/>
            <a:ext cx="4159021" cy="27163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FA1EA7-667D-61F1-DF8B-102941D51784}"/>
              </a:ext>
            </a:extLst>
          </p:cNvPr>
          <p:cNvSpPr txBox="1"/>
          <p:nvPr/>
        </p:nvSpPr>
        <p:spPr>
          <a:xfrm>
            <a:off x="2791801" y="405425"/>
            <a:ext cx="3560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Dodge Durango SUV</a:t>
            </a:r>
          </a:p>
        </p:txBody>
      </p:sp>
    </p:spTree>
    <p:extLst>
      <p:ext uri="{BB962C8B-B14F-4D97-AF65-F5344CB8AC3E}">
        <p14:creationId xmlns:p14="http://schemas.microsoft.com/office/powerpoint/2010/main" val="96750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C14FF6-0230-3926-D53A-9771D37F762D}"/>
              </a:ext>
            </a:extLst>
          </p:cNvPr>
          <p:cNvSpPr txBox="1"/>
          <p:nvPr/>
        </p:nvSpPr>
        <p:spPr>
          <a:xfrm>
            <a:off x="2847105" y="405425"/>
            <a:ext cx="344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Dodge Cirrus Sedan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26C673-E6DB-2825-8BBE-60FE941B5436}"/>
              </a:ext>
            </a:extLst>
          </p:cNvPr>
          <p:cNvGrpSpPr>
            <a:grpSpLocks noChangeAspect="1"/>
          </p:cNvGrpSpPr>
          <p:nvPr/>
        </p:nvGrpSpPr>
        <p:grpSpPr>
          <a:xfrm>
            <a:off x="685800" y="1161574"/>
            <a:ext cx="7772400" cy="5173463"/>
            <a:chOff x="670443" y="1161574"/>
            <a:chExt cx="7378443" cy="49112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D6C059-90E8-1E14-991C-C729BBBDF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443" y="1161574"/>
              <a:ext cx="3429000" cy="226742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F78171-C42E-DAA1-1381-4E65B775A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443" y="3805385"/>
              <a:ext cx="3429000" cy="226742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BD2DBD-F776-FA07-54F2-753AC57DC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9886" y="3805385"/>
              <a:ext cx="3429000" cy="226742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EB40FCB-56FD-ED89-5FB5-AA6240225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9886" y="1168855"/>
              <a:ext cx="3429000" cy="226742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1552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D519B8-DB22-B643-C724-A8B591A066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98" y="4333434"/>
            <a:ext cx="3704906" cy="225334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10BEF3-A186-27F4-7549-4B08412EED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04" y="1061968"/>
            <a:ext cx="3657600" cy="29516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6B872C-18B1-262A-4B2B-2A86F1BE98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785" y="1061967"/>
            <a:ext cx="3657600" cy="29516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5A7385-152F-F336-95D9-1CF0CF3AB9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785" y="4143614"/>
            <a:ext cx="3657600" cy="24431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CEDB79-FC7B-7D36-2EF8-897F4096658F}"/>
              </a:ext>
            </a:extLst>
          </p:cNvPr>
          <p:cNvSpPr txBox="1"/>
          <p:nvPr/>
        </p:nvSpPr>
        <p:spPr>
          <a:xfrm>
            <a:off x="2500888" y="405425"/>
            <a:ext cx="4142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Ford F-150 Pickup Truck</a:t>
            </a:r>
          </a:p>
        </p:txBody>
      </p:sp>
    </p:spTree>
    <p:extLst>
      <p:ext uri="{BB962C8B-B14F-4D97-AF65-F5344CB8AC3E}">
        <p14:creationId xmlns:p14="http://schemas.microsoft.com/office/powerpoint/2010/main" val="133470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42D9D0B-3001-E80F-0ECD-E2AA0D312AD3}"/>
              </a:ext>
            </a:extLst>
          </p:cNvPr>
          <p:cNvGrpSpPr/>
          <p:nvPr/>
        </p:nvGrpSpPr>
        <p:grpSpPr>
          <a:xfrm>
            <a:off x="602255" y="1020017"/>
            <a:ext cx="7939491" cy="5432140"/>
            <a:chOff x="770816" y="1020017"/>
            <a:chExt cx="7939491" cy="54321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61025A6-6759-8530-0294-781DC94B5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816" y="1020017"/>
              <a:ext cx="3657600" cy="257312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9883A3-9E13-1952-CE53-A3FA08DE1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2707" y="1020017"/>
              <a:ext cx="3657600" cy="257312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DFABBEF-4C05-F743-1666-A44185EFD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2707" y="3879035"/>
              <a:ext cx="3657600" cy="257312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17A1E5-97C7-A37E-0DD6-A33F1A6FB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816" y="3879035"/>
              <a:ext cx="3657600" cy="257312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054B55D-6E9A-9093-FA45-67A0EF0215C5}"/>
              </a:ext>
            </a:extLst>
          </p:cNvPr>
          <p:cNvSpPr txBox="1"/>
          <p:nvPr/>
        </p:nvSpPr>
        <p:spPr>
          <a:xfrm>
            <a:off x="2500888" y="405425"/>
            <a:ext cx="4142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Ford F-150 Pickup Truck</a:t>
            </a:r>
          </a:p>
        </p:txBody>
      </p:sp>
    </p:spTree>
    <p:extLst>
      <p:ext uri="{BB962C8B-B14F-4D97-AF65-F5344CB8AC3E}">
        <p14:creationId xmlns:p14="http://schemas.microsoft.com/office/powerpoint/2010/main" val="419223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061477-4768-15D2-C129-D50276B7D0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52" y="1009932"/>
            <a:ext cx="2743200" cy="2057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714187-BCA0-422B-9218-C4667D75A580}"/>
              </a:ext>
            </a:extLst>
          </p:cNvPr>
          <p:cNvSpPr txBox="1"/>
          <p:nvPr/>
        </p:nvSpPr>
        <p:spPr>
          <a:xfrm>
            <a:off x="1422996" y="3273855"/>
            <a:ext cx="6298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Toyota (above, left), Visioneering (above, middle and right)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Mercedes-Benz (below)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2C306D-D516-FBDD-0F62-B144C4E8B083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286" y="1009932"/>
            <a:ext cx="2743200" cy="2057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467205-B6F9-B409-7E80-A22B40AE228B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869" y="1009932"/>
            <a:ext cx="2743200" cy="2057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2E9A44-66A8-9073-0E02-0BBE8A33E0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52" y="4122445"/>
            <a:ext cx="2743200" cy="2057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6C0143-FD1B-9461-0035-DC2735FEACE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870" y="4122445"/>
            <a:ext cx="2743200" cy="2057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F90624-C9B5-A7A0-5F3C-0ADD854ED5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287" y="4122444"/>
            <a:ext cx="2743200" cy="2057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418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ABC73-8306-09EE-AC08-58071D3DD676}"/>
              </a:ext>
            </a:extLst>
          </p:cNvPr>
          <p:cNvSpPr txBox="1"/>
          <p:nvPr/>
        </p:nvSpPr>
        <p:spPr>
          <a:xfrm>
            <a:off x="1988985" y="405425"/>
            <a:ext cx="516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Honda Interior / IP Simulation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D58AAA-1BDA-E4B6-A097-E53D793F32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59" y="1071475"/>
            <a:ext cx="4831434" cy="36235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01574A-0B4E-37C9-013A-26B688D7D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605984"/>
            <a:ext cx="4176341" cy="31322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30291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ABC73-8306-09EE-AC08-58071D3DD676}"/>
              </a:ext>
            </a:extLst>
          </p:cNvPr>
          <p:cNvSpPr txBox="1"/>
          <p:nvPr/>
        </p:nvSpPr>
        <p:spPr>
          <a:xfrm>
            <a:off x="1988985" y="405425"/>
            <a:ext cx="516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Honda Interior / IP Simulation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A1D0EE-2EEF-47F2-4738-579BE8857C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283" y="3911221"/>
            <a:ext cx="3657600" cy="2743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7B165B-1024-AF7B-BB4E-471456AE2F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283" y="990200"/>
            <a:ext cx="3657600" cy="2743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E08CA8-0CB7-56F6-643E-E65D950218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18" y="990200"/>
            <a:ext cx="3657600" cy="2743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5546FD-3ED8-3E2A-8192-5F0AE78C26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18" y="3911221"/>
            <a:ext cx="3657600" cy="2743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64297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394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Roboto Light</vt:lpstr>
      <vt:lpstr>Symbol</vt:lpstr>
      <vt:lpstr>Office Theme</vt:lpstr>
      <vt:lpstr>History of Body Cubes  (aka Meisterbock)  from Paul W. Marino Gages, Inc.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marino</dc:creator>
  <cp:lastModifiedBy>linda marino</cp:lastModifiedBy>
  <cp:revision>22</cp:revision>
  <dcterms:created xsi:type="dcterms:W3CDTF">2022-11-29T15:19:41Z</dcterms:created>
  <dcterms:modified xsi:type="dcterms:W3CDTF">2024-04-01T14:22:13Z</dcterms:modified>
</cp:coreProperties>
</file>