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1" r:id="rId5"/>
    <p:sldId id="267" r:id="rId6"/>
    <p:sldId id="262" r:id="rId7"/>
    <p:sldId id="263" r:id="rId8"/>
    <p:sldId id="271" r:id="rId9"/>
    <p:sldId id="266" r:id="rId10"/>
    <p:sldId id="264" r:id="rId11"/>
    <p:sldId id="257" r:id="rId12"/>
    <p:sldId id="268" r:id="rId13"/>
    <p:sldId id="269" r:id="rId14"/>
    <p:sldId id="259" r:id="rId15"/>
    <p:sldId id="272"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53" autoAdjust="0"/>
  </p:normalViewPr>
  <p:slideViewPr>
    <p:cSldViewPr>
      <p:cViewPr varScale="1">
        <p:scale>
          <a:sx n="73" d="100"/>
          <a:sy n="73" d="100"/>
        </p:scale>
        <p:origin x="12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DACE4A5-3F25-4471-BFDD-113A1720E2F8}" type="datetimeFigureOut">
              <a:rPr lang="en-US" smtClean="0"/>
              <a:pPr/>
              <a:t>4/1/2024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55C431D-D213-4A41-951D-6B979758C4EB}" type="slidenum">
              <a:rPr lang="en-US" smtClean="0"/>
              <a:pPr/>
              <a:t>‹#›</a:t>
            </a:fld>
            <a:endParaRPr lang="en-US"/>
          </a:p>
        </p:txBody>
      </p:sp>
      <p:pic>
        <p:nvPicPr>
          <p:cNvPr id="8" name="Picture 7">
            <a:extLst>
              <a:ext uri="{FF2B5EF4-FFF2-40B4-BE49-F238E27FC236}">
                <a16:creationId xmlns:a16="http://schemas.microsoft.com/office/drawing/2014/main" id="{1F864BE8-A480-9F88-998D-86FD2FA1605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19706" y="304800"/>
            <a:ext cx="965915" cy="457200"/>
          </a:xfrm>
          <a:prstGeom prst="rect">
            <a:avLst/>
          </a:prstGeom>
        </p:spPr>
      </p:pic>
      <p:pic>
        <p:nvPicPr>
          <p:cNvPr id="10" name="Picture 9">
            <a:extLst>
              <a:ext uri="{FF2B5EF4-FFF2-40B4-BE49-F238E27FC236}">
                <a16:creationId xmlns:a16="http://schemas.microsoft.com/office/drawing/2014/main" id="{93875473-DAF4-2274-BEA6-FADEC80D0C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825" y="6335831"/>
            <a:ext cx="480291"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356350"/>
            <a:ext cx="2133600" cy="365125"/>
          </a:xfrm>
        </p:spPr>
        <p:txBody>
          <a:bodyPr/>
          <a:lstStyle>
            <a:lvl1pPr>
              <a:defRPr>
                <a:solidFill>
                  <a:schemeClr val="tx1"/>
                </a:solidFill>
                <a:latin typeface="Roboto Light" pitchFamily="2" charset="0"/>
                <a:ea typeface="Roboto Light" pitchFamily="2" charset="0"/>
              </a:defRPr>
            </a:lvl1pPr>
          </a:lstStyle>
          <a:p>
            <a:r>
              <a:rPr lang="en-US" dirty="0"/>
              <a:t>C2gauge.com</a:t>
            </a:r>
          </a:p>
        </p:txBody>
      </p:sp>
      <p:sp>
        <p:nvSpPr>
          <p:cNvPr id="4" name="Slide Number Placeholder 3"/>
          <p:cNvSpPr>
            <a:spLocks noGrp="1"/>
          </p:cNvSpPr>
          <p:nvPr>
            <p:ph type="sldNum" sz="quarter" idx="12"/>
          </p:nvPr>
        </p:nvSpPr>
        <p:spPr>
          <a:xfrm>
            <a:off x="6858000" y="6356350"/>
            <a:ext cx="2133600" cy="365125"/>
          </a:xfrm>
        </p:spPr>
        <p:txBody>
          <a:bodyPr/>
          <a:lstStyle>
            <a:lvl1pPr>
              <a:defRPr>
                <a:solidFill>
                  <a:schemeClr val="tx1"/>
                </a:solidFill>
                <a:latin typeface="Roboto Light" pitchFamily="2" charset="0"/>
                <a:ea typeface="Roboto Light" pitchFamily="2" charset="0"/>
              </a:defRPr>
            </a:lvl1pPr>
          </a:lstStyle>
          <a:p>
            <a:r>
              <a:rPr lang="en-US" dirty="0"/>
              <a:t>C2machining.com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C2gauge.com</a:t>
            </a:r>
            <a:endParaRPr lang="en-US" dirty="0"/>
          </a:p>
        </p:txBody>
      </p:sp>
      <p:sp>
        <p:nvSpPr>
          <p:cNvPr id="4" name="Slide Number Placeholder 3"/>
          <p:cNvSpPr>
            <a:spLocks noGrp="1"/>
          </p:cNvSpPr>
          <p:nvPr>
            <p:ph type="sldNum" sz="quarter" idx="11"/>
          </p:nvPr>
        </p:nvSpPr>
        <p:spPr/>
        <p:txBody>
          <a:bodyPr/>
          <a:lstStyle/>
          <a:p>
            <a:r>
              <a:rPr lang="en-US"/>
              <a:t>C2machining.com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655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C2gauge.com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C2machining.com</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ctr" defTabSz="914400" rtl="0" eaLnBrk="1" latinLnBrk="0" hangingPunct="1">
        <a:spcBef>
          <a:spcPct val="0"/>
        </a:spcBef>
        <a:buNone/>
        <a:defRPr sz="4400" kern="1200">
          <a:solidFill>
            <a:schemeClr val="tx1"/>
          </a:solidFill>
          <a:latin typeface="Roboto Light" pitchFamily="2" charset="0"/>
          <a:ea typeface="Roboto Light"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Roboto Light" pitchFamily="2" charset="0"/>
          <a:ea typeface="Roboto Light"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oboto Light" pitchFamily="2" charset="0"/>
          <a:ea typeface="Roboto Light"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oboto Light" pitchFamily="2" charset="0"/>
          <a:ea typeface="Roboto Light"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oboto Light" pitchFamily="2" charset="0"/>
          <a:ea typeface="Roboto Light"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oboto Light" pitchFamily="2" charset="0"/>
          <a:ea typeface="Roboto Light"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Relationship Id="rId1" Type="http://schemas.openxmlformats.org/officeDocument/2006/relationships/slideLayout" Target="../slideLayouts/slideLayout1.xml"/><Relationship Id="rId4" Type="http://schemas.openxmlformats.org/officeDocument/2006/relationships/image" Target="../media/image34.tiff"/></Relationships>
</file>

<file path=ppt/slides/_rels/slide1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tiff"/></Relationships>
</file>

<file path=ppt/slides/_rels/slide14.xml.rels><?xml version="1.0" encoding="UTF-8" standalone="yes"?>
<Relationships xmlns="http://schemas.openxmlformats.org/package/2006/relationships"><Relationship Id="rId3" Type="http://schemas.openxmlformats.org/officeDocument/2006/relationships/image" Target="../media/image44.tif"/><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gif"/><Relationship Id="rId5" Type="http://schemas.openxmlformats.org/officeDocument/2006/relationships/image" Target="../media/image46.png"/><Relationship Id="rId4" Type="http://schemas.openxmlformats.org/officeDocument/2006/relationships/image" Target="../media/image45.tiff"/></Relationships>
</file>

<file path=ppt/slides/_rels/slide15.xml.rels><?xml version="1.0" encoding="UTF-8" standalone="yes"?>
<Relationships xmlns="http://schemas.openxmlformats.org/package/2006/relationships"><Relationship Id="rId8" Type="http://schemas.openxmlformats.org/officeDocument/2006/relationships/hyperlink" Target="https://www.qualitymag.com/articles/85504-case-studies-a-modular-fix" TargetMode="External"/><Relationship Id="rId13" Type="http://schemas.openxmlformats.org/officeDocument/2006/relationships/hyperlink" Target="https://www.qualitymag.com/articles/84195-probes-push-cmms-forward" TargetMode="External"/><Relationship Id="rId3" Type="http://schemas.openxmlformats.org/officeDocument/2006/relationships/hyperlink" Target="https://www.qualitymag.com/articles/95946-modular-fixturing-for-clay-model-making-today" TargetMode="External"/><Relationship Id="rId7" Type="http://schemas.openxmlformats.org/officeDocument/2006/relationships/hyperlink" Target="https://www.qualitymag.com/articles/85968-quality-101-modular-fixturing-takes-off" TargetMode="External"/><Relationship Id="rId12" Type="http://schemas.openxmlformats.org/officeDocument/2006/relationships/hyperlink" Target="https://www.qualitymag.com/articles/85933-five-steps-to-selecting-styli" TargetMode="External"/><Relationship Id="rId2" Type="http://schemas.openxmlformats.org/officeDocument/2006/relationships/hyperlink" Target="https://www.qualitymag.com/articles/96660-modular-tooling-keeps-on-truckin" TargetMode="External"/><Relationship Id="rId16" Type="http://schemas.openxmlformats.org/officeDocument/2006/relationships/hyperlink" Target="../../usb_stick/catalogs-literature/ms_complete_201110.pdf" TargetMode="External"/><Relationship Id="rId1" Type="http://schemas.openxmlformats.org/officeDocument/2006/relationships/slideLayout" Target="../slideLayouts/slideLayout1.xml"/><Relationship Id="rId6" Type="http://schemas.openxmlformats.org/officeDocument/2006/relationships/hyperlink" Target="https://www.qualitymag.com/articles/93902-modular-tooling-evolves" TargetMode="External"/><Relationship Id="rId11" Type="http://schemas.openxmlformats.org/officeDocument/2006/relationships/hyperlink" Target="../../usb_stick/catalogs-literature/amt_catalog_2020_studio-tools.pdf" TargetMode="External"/><Relationship Id="rId5" Type="http://schemas.openxmlformats.org/officeDocument/2006/relationships/hyperlink" Target="https://www.qualitymag.com/articles/94424-modular-fixturing-how-it-works" TargetMode="External"/><Relationship Id="rId15" Type="http://schemas.openxmlformats.org/officeDocument/2006/relationships/hyperlink" Target="https://www.qualitymag.com/articles/96979-what-is-uncertainty-in-metrology-its-truly-a-deep-sensitive-subject" TargetMode="External"/><Relationship Id="rId10" Type="http://schemas.openxmlformats.org/officeDocument/2006/relationships/hyperlink" Target="../../usb_stick/catalogs-literature/amt_catalog_202004.pdf" TargetMode="External"/><Relationship Id="rId4" Type="http://schemas.openxmlformats.org/officeDocument/2006/relationships/hyperlink" Target="https://www.qualitymag.com/articles/95544-fixturing-101-the-sky-is-the-limit" TargetMode="External"/><Relationship Id="rId9" Type="http://schemas.openxmlformats.org/officeDocument/2006/relationships/hyperlink" Target="https://www.qualitymag.com/articles/84005-simplicity-key-to-cmm-fixturing" TargetMode="External"/><Relationship Id="rId14" Type="http://schemas.openxmlformats.org/officeDocument/2006/relationships/hyperlink" Target="../../usb_stick/catalogs-literature/sty_complete_web.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margage.com/" TargetMode="External"/><Relationship Id="rId2" Type="http://schemas.openxmlformats.org/officeDocument/2006/relationships/hyperlink" Target="mailto:pwminc@pmargage.com" TargetMode="External"/><Relationship Id="rId1" Type="http://schemas.openxmlformats.org/officeDocument/2006/relationships/slideLayout" Target="../slideLayouts/slideLayout1.xml"/><Relationship Id="rId6" Type="http://schemas.openxmlformats.org/officeDocument/2006/relationships/hyperlink" Target="http://www.americanmodulartooling.com/" TargetMode="External"/><Relationship Id="rId5" Type="http://schemas.openxmlformats.org/officeDocument/2006/relationships/hyperlink" Target="mailto:lmarino@pmargage.com" TargetMode="External"/><Relationship Id="rId4" Type="http://schemas.openxmlformats.org/officeDocument/2006/relationships/hyperlink" Target="http://www.shoppw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2.tiff"/><Relationship Id="rId1" Type="http://schemas.openxmlformats.org/officeDocument/2006/relationships/slideLayout" Target="../slideLayouts/slideLayout1.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ti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26.tiff"/><Relationship Id="rId7" Type="http://schemas.openxmlformats.org/officeDocument/2006/relationships/image" Target="../media/image30.tiff"/><Relationship Id="rId2" Type="http://schemas.openxmlformats.org/officeDocument/2006/relationships/image" Target="../media/image25.tiff"/><Relationship Id="rId1" Type="http://schemas.openxmlformats.org/officeDocument/2006/relationships/slideLayout" Target="../slideLayouts/slideLayout1.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8794"/>
            <a:ext cx="8229600" cy="1219200"/>
          </a:xfrm>
        </p:spPr>
        <p:txBody>
          <a:bodyPr>
            <a:normAutofit fontScale="90000"/>
          </a:bodyPr>
          <a:lstStyle/>
          <a:p>
            <a:r>
              <a:rPr lang="en-US" dirty="0">
                <a:solidFill>
                  <a:schemeClr val="bg1"/>
                </a:solidFill>
              </a:rPr>
              <a:t>American Modular Tooling</a:t>
            </a:r>
            <a:br>
              <a:rPr lang="en-US" dirty="0">
                <a:solidFill>
                  <a:schemeClr val="bg1"/>
                </a:solidFill>
              </a:rPr>
            </a:br>
            <a:r>
              <a:rPr lang="en-US" dirty="0">
                <a:solidFill>
                  <a:schemeClr val="bg1"/>
                </a:solidFill>
              </a:rPr>
              <a:t>Studio Tools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76322" y="369110"/>
            <a:ext cx="1991355" cy="942575"/>
          </a:xfrm>
          <a:prstGeom prst="rect">
            <a:avLst/>
          </a:prstGeom>
        </p:spPr>
      </p:pic>
      <p:pic>
        <p:nvPicPr>
          <p:cNvPr id="3" name="Picture 2">
            <a:extLst>
              <a:ext uri="{FF2B5EF4-FFF2-40B4-BE49-F238E27FC236}">
                <a16:creationId xmlns:a16="http://schemas.microsoft.com/office/drawing/2014/main" id="{3116ECEE-817D-6D09-380F-949ACDFEC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862" y="2921033"/>
            <a:ext cx="5340769" cy="3521691"/>
          </a:xfrm>
          <a:prstGeom prst="rect">
            <a:avLst/>
          </a:prstGeom>
          <a:ln>
            <a:solidFill>
              <a:schemeClr val="bg1">
                <a:lumMod val="75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9B00-D613-3D80-2260-2C2438958B88}"/>
              </a:ext>
            </a:extLst>
          </p:cNvPr>
          <p:cNvSpPr>
            <a:spLocks noGrp="1"/>
          </p:cNvSpPr>
          <p:nvPr>
            <p:ph type="title"/>
          </p:nvPr>
        </p:nvSpPr>
        <p:spPr/>
        <p:txBody>
          <a:bodyPr>
            <a:normAutofit fontScale="90000"/>
          </a:bodyPr>
          <a:lstStyle/>
          <a:p>
            <a:r>
              <a:rPr lang="en-US" dirty="0">
                <a:solidFill>
                  <a:schemeClr val="bg1"/>
                </a:solidFill>
              </a:rPr>
              <a:t>Special Duty Components</a:t>
            </a:r>
          </a:p>
        </p:txBody>
      </p:sp>
      <p:pic>
        <p:nvPicPr>
          <p:cNvPr id="4" name="Picture 3">
            <a:extLst>
              <a:ext uri="{FF2B5EF4-FFF2-40B4-BE49-F238E27FC236}">
                <a16:creationId xmlns:a16="http://schemas.microsoft.com/office/drawing/2014/main" id="{E9859F01-EA37-4025-FF35-A29F68C6D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25" y="1986888"/>
            <a:ext cx="2057400" cy="2057400"/>
          </a:xfrm>
          <a:prstGeom prst="rect">
            <a:avLst/>
          </a:prstGeom>
        </p:spPr>
      </p:pic>
      <p:pic>
        <p:nvPicPr>
          <p:cNvPr id="6" name="Picture 5">
            <a:extLst>
              <a:ext uri="{FF2B5EF4-FFF2-40B4-BE49-F238E27FC236}">
                <a16:creationId xmlns:a16="http://schemas.microsoft.com/office/drawing/2014/main" id="{0EC52717-2A48-F32B-83B0-86A005028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981200"/>
            <a:ext cx="3209910" cy="2057400"/>
          </a:xfrm>
          <a:prstGeom prst="rect">
            <a:avLst/>
          </a:prstGeom>
        </p:spPr>
      </p:pic>
      <p:sp>
        <p:nvSpPr>
          <p:cNvPr id="7" name="TextBox 6">
            <a:extLst>
              <a:ext uri="{FF2B5EF4-FFF2-40B4-BE49-F238E27FC236}">
                <a16:creationId xmlns:a16="http://schemas.microsoft.com/office/drawing/2014/main" id="{9BA91350-F788-4665-AE7A-59A34F4AF2A2}"/>
              </a:ext>
            </a:extLst>
          </p:cNvPr>
          <p:cNvSpPr txBox="1"/>
          <p:nvPr/>
        </p:nvSpPr>
        <p:spPr>
          <a:xfrm>
            <a:off x="990600" y="4593063"/>
            <a:ext cx="7543800" cy="923330"/>
          </a:xfrm>
          <a:prstGeom prst="rect">
            <a:avLst/>
          </a:prstGeom>
          <a:noFill/>
        </p:spPr>
        <p:txBody>
          <a:bodyPr wrap="square" rtlCol="0">
            <a:spAutoFit/>
          </a:bodyPr>
          <a:lstStyle/>
          <a:p>
            <a:r>
              <a:rPr lang="en-US" dirty="0">
                <a:solidFill>
                  <a:schemeClr val="bg1"/>
                </a:solidFill>
              </a:rPr>
              <a:t>AMT Special Duty Aluminum Hollows combined with Foot Plates and Grid Plates can be used to make extra strong, extra large tools, fixtures and gages.  Ideal for assembly work, weld tools and other large work holding jobs.</a:t>
            </a:r>
          </a:p>
        </p:txBody>
      </p:sp>
      <p:pic>
        <p:nvPicPr>
          <p:cNvPr id="9" name="Picture 8">
            <a:extLst>
              <a:ext uri="{FF2B5EF4-FFF2-40B4-BE49-F238E27FC236}">
                <a16:creationId xmlns:a16="http://schemas.microsoft.com/office/drawing/2014/main" id="{E34FB67F-2782-7F79-BA65-0DD85EC825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0251" y="1972101"/>
            <a:ext cx="2946797" cy="2057400"/>
          </a:xfrm>
          <a:prstGeom prst="rect">
            <a:avLst/>
          </a:prstGeom>
        </p:spPr>
      </p:pic>
    </p:spTree>
    <p:extLst>
      <p:ext uri="{BB962C8B-B14F-4D97-AF65-F5344CB8AC3E}">
        <p14:creationId xmlns:p14="http://schemas.microsoft.com/office/powerpoint/2010/main" val="208081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Custom Sculpting Tools</a:t>
            </a:r>
          </a:p>
        </p:txBody>
      </p:sp>
      <p:grpSp>
        <p:nvGrpSpPr>
          <p:cNvPr id="11" name="Group 10">
            <a:extLst>
              <a:ext uri="{FF2B5EF4-FFF2-40B4-BE49-F238E27FC236}">
                <a16:creationId xmlns:a16="http://schemas.microsoft.com/office/drawing/2014/main" id="{B1C2FC8D-3165-AF6F-7515-E9D17E5B6947}"/>
              </a:ext>
            </a:extLst>
          </p:cNvPr>
          <p:cNvGrpSpPr>
            <a:grpSpLocks noChangeAspect="1"/>
          </p:cNvGrpSpPr>
          <p:nvPr/>
        </p:nvGrpSpPr>
        <p:grpSpPr>
          <a:xfrm>
            <a:off x="778567" y="1600200"/>
            <a:ext cx="7586865" cy="2286000"/>
            <a:chOff x="228600" y="1600199"/>
            <a:chExt cx="8724898" cy="2628901"/>
          </a:xfrm>
        </p:grpSpPr>
        <p:pic>
          <p:nvPicPr>
            <p:cNvPr id="4" name="Picture 3">
              <a:extLst>
                <a:ext uri="{FF2B5EF4-FFF2-40B4-BE49-F238E27FC236}">
                  <a16:creationId xmlns:a16="http://schemas.microsoft.com/office/drawing/2014/main" id="{51353D3A-8FB7-CAC9-8830-B16EFB391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00200"/>
              <a:ext cx="3505200" cy="2628900"/>
            </a:xfrm>
            <a:prstGeom prst="rect">
              <a:avLst/>
            </a:prstGeom>
          </p:spPr>
        </p:pic>
        <p:pic>
          <p:nvPicPr>
            <p:cNvPr id="6" name="Picture 5">
              <a:extLst>
                <a:ext uri="{FF2B5EF4-FFF2-40B4-BE49-F238E27FC236}">
                  <a16:creationId xmlns:a16="http://schemas.microsoft.com/office/drawing/2014/main" id="{BEBEC377-4C13-2FBD-D749-E320750E4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4582" y="1600199"/>
              <a:ext cx="2611344" cy="2628899"/>
            </a:xfrm>
            <a:prstGeom prst="rect">
              <a:avLst/>
            </a:prstGeom>
          </p:spPr>
        </p:pic>
        <p:pic>
          <p:nvPicPr>
            <p:cNvPr id="8" name="Picture 7">
              <a:extLst>
                <a:ext uri="{FF2B5EF4-FFF2-40B4-BE49-F238E27FC236}">
                  <a16:creationId xmlns:a16="http://schemas.microsoft.com/office/drawing/2014/main" id="{E8B9519B-1D8C-D218-8169-3AB552D03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600200"/>
              <a:ext cx="2628898" cy="2628898"/>
            </a:xfrm>
            <a:prstGeom prst="rect">
              <a:avLst/>
            </a:prstGeom>
          </p:spPr>
        </p:pic>
      </p:grpSp>
      <p:pic>
        <p:nvPicPr>
          <p:cNvPr id="10" name="Picture 9">
            <a:extLst>
              <a:ext uri="{FF2B5EF4-FFF2-40B4-BE49-F238E27FC236}">
                <a16:creationId xmlns:a16="http://schemas.microsoft.com/office/drawing/2014/main" id="{DBDBC25B-B8E7-93C3-8C4E-39E2439C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930" y="4114799"/>
            <a:ext cx="3048000" cy="2286000"/>
          </a:xfrm>
          <a:prstGeom prst="rect">
            <a:avLst/>
          </a:prstGeom>
        </p:spPr>
      </p:pic>
      <p:sp>
        <p:nvSpPr>
          <p:cNvPr id="12" name="TextBox 11">
            <a:extLst>
              <a:ext uri="{FF2B5EF4-FFF2-40B4-BE49-F238E27FC236}">
                <a16:creationId xmlns:a16="http://schemas.microsoft.com/office/drawing/2014/main" id="{9B1B1297-01DD-3AA5-2D62-216BDDCAB710}"/>
              </a:ext>
            </a:extLst>
          </p:cNvPr>
          <p:cNvSpPr txBox="1"/>
          <p:nvPr/>
        </p:nvSpPr>
        <p:spPr>
          <a:xfrm>
            <a:off x="4038600" y="4343400"/>
            <a:ext cx="4361470" cy="923330"/>
          </a:xfrm>
          <a:prstGeom prst="rect">
            <a:avLst/>
          </a:prstGeom>
          <a:noFill/>
        </p:spPr>
        <p:txBody>
          <a:bodyPr wrap="square" rtlCol="0">
            <a:spAutoFit/>
          </a:bodyPr>
          <a:lstStyle/>
          <a:p>
            <a:r>
              <a:rPr lang="en-US" dirty="0">
                <a:solidFill>
                  <a:schemeClr val="bg1"/>
                </a:solidFill>
              </a:rPr>
              <a:t>Modular “Mouse” kit (above)</a:t>
            </a:r>
          </a:p>
          <a:p>
            <a:endParaRPr lang="en-US" dirty="0">
              <a:solidFill>
                <a:schemeClr val="bg1"/>
              </a:solidFill>
            </a:endParaRPr>
          </a:p>
          <a:p>
            <a:r>
              <a:rPr lang="en-US" dirty="0">
                <a:solidFill>
                  <a:schemeClr val="bg1"/>
                </a:solidFill>
              </a:rPr>
              <a:t>Clay scraping tools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7ED6593-7778-81C4-CA60-18B1303E2495}"/>
              </a:ext>
            </a:extLst>
          </p:cNvPr>
          <p:cNvGraphicFramePr>
            <a:graphicFrameLocks noGrp="1"/>
          </p:cNvGraphicFramePr>
          <p:nvPr>
            <p:extLst>
              <p:ext uri="{D42A27DB-BD31-4B8C-83A1-F6EECF244321}">
                <p14:modId xmlns:p14="http://schemas.microsoft.com/office/powerpoint/2010/main" val="2214385663"/>
              </p:ext>
            </p:extLst>
          </p:nvPr>
        </p:nvGraphicFramePr>
        <p:xfrm>
          <a:off x="304800" y="1066800"/>
          <a:ext cx="8458200" cy="5349240"/>
        </p:xfrm>
        <a:graphic>
          <a:graphicData uri="http://schemas.openxmlformats.org/drawingml/2006/table">
            <a:tbl>
              <a:tblPr firstRow="1" bandRow="1">
                <a:tableStyleId>{2D5ABB26-0587-4C30-8999-92F81FD0307C}</a:tableStyleId>
              </a:tblPr>
              <a:tblGrid>
                <a:gridCol w="2633213">
                  <a:extLst>
                    <a:ext uri="{9D8B030D-6E8A-4147-A177-3AD203B41FA5}">
                      <a16:colId xmlns:a16="http://schemas.microsoft.com/office/drawing/2014/main" val="20000"/>
                    </a:ext>
                  </a:extLst>
                </a:gridCol>
                <a:gridCol w="1436298">
                  <a:extLst>
                    <a:ext uri="{9D8B030D-6E8A-4147-A177-3AD203B41FA5}">
                      <a16:colId xmlns:a16="http://schemas.microsoft.com/office/drawing/2014/main" val="20001"/>
                    </a:ext>
                  </a:extLst>
                </a:gridCol>
                <a:gridCol w="239383">
                  <a:extLst>
                    <a:ext uri="{9D8B030D-6E8A-4147-A177-3AD203B41FA5}">
                      <a16:colId xmlns:a16="http://schemas.microsoft.com/office/drawing/2014/main" val="20002"/>
                    </a:ext>
                  </a:extLst>
                </a:gridCol>
                <a:gridCol w="2929373">
                  <a:extLst>
                    <a:ext uri="{9D8B030D-6E8A-4147-A177-3AD203B41FA5}">
                      <a16:colId xmlns:a16="http://schemas.microsoft.com/office/drawing/2014/main" val="20003"/>
                    </a:ext>
                  </a:extLst>
                </a:gridCol>
                <a:gridCol w="1219933">
                  <a:extLst>
                    <a:ext uri="{9D8B030D-6E8A-4147-A177-3AD203B41FA5}">
                      <a16:colId xmlns:a16="http://schemas.microsoft.com/office/drawing/2014/main" val="20004"/>
                    </a:ext>
                  </a:extLst>
                </a:gridCol>
              </a:tblGrid>
              <a:tr h="375920">
                <a:tc gridSpan="5">
                  <a:txBody>
                    <a:bodyPr/>
                    <a:lstStyle/>
                    <a:p>
                      <a:r>
                        <a:rPr lang="en-US" sz="2000" dirty="0">
                          <a:solidFill>
                            <a:schemeClr val="bg1"/>
                          </a:solidFill>
                          <a:latin typeface="Roboto Light" pitchFamily="2" charset="0"/>
                          <a:ea typeface="Roboto Light" pitchFamily="2" charset="0"/>
                        </a:rPr>
                        <a:t>Benefits of the American Modular Tooling System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gridSpan="2">
                  <a:txBody>
                    <a:bodyPr/>
                    <a:lstStyle/>
                    <a:p>
                      <a:r>
                        <a:rPr lang="en-US" sz="1500" b="1" dirty="0">
                          <a:solidFill>
                            <a:schemeClr val="bg1"/>
                          </a:solidFill>
                          <a:latin typeface="Roboto Light" pitchFamily="2" charset="0"/>
                          <a:ea typeface="Roboto Light" pitchFamily="2" charset="0"/>
                        </a:rPr>
                        <a:t>Manufacturing</a:t>
                      </a:r>
                      <a:r>
                        <a:rPr lang="en-US" sz="1500" b="1" baseline="0" dirty="0">
                          <a:solidFill>
                            <a:schemeClr val="bg1"/>
                          </a:solidFill>
                          <a:latin typeface="Roboto Light" pitchFamily="2" charset="0"/>
                          <a:ea typeface="Roboto Light" pitchFamily="2" charset="0"/>
                        </a:rPr>
                        <a:t> and Engineering</a:t>
                      </a:r>
                      <a:endParaRPr lang="en-US" sz="1500" b="1" dirty="0">
                        <a:solidFill>
                          <a:schemeClr val="bg1"/>
                        </a:solidFill>
                        <a:latin typeface="Roboto Light" pitchFamily="2" charset="0"/>
                        <a:ea typeface="Roboto Light" pitchFamily="2" charset="0"/>
                      </a:endParaRPr>
                    </a:p>
                  </a:txBody>
                  <a:tcPr marB="0" anchor="b">
                    <a:lnB w="12700" cap="flat" cmpd="sng" algn="ctr">
                      <a:solidFill>
                        <a:schemeClr val="bg1">
                          <a:lumMod val="50000"/>
                        </a:schemeClr>
                      </a:solidFill>
                      <a:prstDash val="solid"/>
                      <a:round/>
                      <a:headEnd type="none" w="med" len="med"/>
                      <a:tailEnd type="none" w="med" len="med"/>
                    </a:lnB>
                  </a:tcPr>
                </a:tc>
                <a:tc hMerge="1">
                  <a:txBody>
                    <a:bodyPr/>
                    <a:lstStyle/>
                    <a:p>
                      <a:endParaRPr lang="en-US" dirty="0"/>
                    </a:p>
                  </a:txBody>
                  <a:tcPr/>
                </a:tc>
                <a:tc>
                  <a:txBody>
                    <a:bodyPr/>
                    <a:lstStyle/>
                    <a:p>
                      <a:endParaRPr lang="en-US" sz="1500" dirty="0">
                        <a:solidFill>
                          <a:schemeClr val="bg1"/>
                        </a:solidFill>
                        <a:latin typeface="Roboto Light" pitchFamily="2" charset="0"/>
                        <a:ea typeface="Roboto Light" pitchFamily="2" charset="0"/>
                      </a:endParaRPr>
                    </a:p>
                  </a:txBody>
                  <a:tcPr marB="0" anchor="b"/>
                </a:tc>
                <a:tc gridSpan="2">
                  <a:txBody>
                    <a:bodyPr/>
                    <a:lstStyle/>
                    <a:p>
                      <a:r>
                        <a:rPr lang="en-US" sz="1500" b="1" dirty="0">
                          <a:solidFill>
                            <a:schemeClr val="bg1"/>
                          </a:solidFill>
                          <a:latin typeface="Roboto Light" pitchFamily="2" charset="0"/>
                          <a:ea typeface="Roboto Light" pitchFamily="2" charset="0"/>
                        </a:rPr>
                        <a:t>Manufacturing and Assembly</a:t>
                      </a:r>
                    </a:p>
                  </a:txBody>
                  <a:tcPr marB="0" anchor="b">
                    <a:lnB w="12700" cap="flat" cmpd="sng" algn="ctr">
                      <a:solidFill>
                        <a:schemeClr val="bg1">
                          <a:lumMod val="50000"/>
                        </a:schemeClr>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Facility Usage</a:t>
                      </a:r>
                    </a:p>
                  </a:txBody>
                  <a:tcPr marB="0" anchor="b">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48% Less</a:t>
                      </a:r>
                    </a:p>
                  </a:txBody>
                  <a:tcPr marB="0" anchor="b">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Assembly Labor</a:t>
                      </a:r>
                    </a:p>
                  </a:txBody>
                  <a:tcPr marB="0" anchor="b">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70% Less</a:t>
                      </a:r>
                    </a:p>
                  </a:txBody>
                  <a:tcPr marB="0" anchor="b">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Lead Time</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60% 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Through-put Increase</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45% More</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Tooling Costs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44% 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Accuracy of Assemblies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50% Greater</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Tooling Labor</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60% 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Periodic</a:t>
                      </a:r>
                      <a:r>
                        <a:rPr lang="en-US" sz="1200" baseline="0" dirty="0">
                          <a:solidFill>
                            <a:schemeClr val="bg1"/>
                          </a:solidFill>
                          <a:latin typeface="Roboto Light" pitchFamily="2" charset="0"/>
                          <a:ea typeface="Roboto Light" pitchFamily="2" charset="0"/>
                        </a:rPr>
                        <a:t> Inspection</a:t>
                      </a:r>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50% 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Tooling Design Cost</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50% 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pPr>
                        <a:buFont typeface="Wingdings"/>
                        <a:buChar char="m"/>
                      </a:pPr>
                      <a:r>
                        <a:rPr lang="en-US" sz="1200" dirty="0">
                          <a:solidFill>
                            <a:schemeClr val="bg1"/>
                          </a:solidFill>
                          <a:latin typeface="Roboto Light" pitchFamily="2" charset="0"/>
                          <a:ea typeface="Roboto Light" pitchFamily="2" charset="0"/>
                        </a:rPr>
                        <a:t> Reconfigurable</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Priceless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Equipment Needs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70% 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pPr>
                        <a:buFont typeface="Wingdings"/>
                        <a:buChar char="m"/>
                      </a:pPr>
                      <a:r>
                        <a:rPr lang="en-US" sz="1200" dirty="0">
                          <a:solidFill>
                            <a:schemeClr val="bg1"/>
                          </a:solidFill>
                          <a:latin typeface="Roboto Light" pitchFamily="2" charset="0"/>
                          <a:ea typeface="Roboto Light" pitchFamily="2" charset="0"/>
                        </a:rPr>
                        <a:t> Modularity</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Priceless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Reusable Material</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70%</a:t>
                      </a:r>
                      <a:r>
                        <a:rPr lang="en-US" sz="1200" baseline="0" dirty="0">
                          <a:solidFill>
                            <a:schemeClr val="bg1"/>
                          </a:solidFill>
                          <a:latin typeface="Roboto Light" pitchFamily="2" charset="0"/>
                          <a:ea typeface="Roboto Light" pitchFamily="2" charset="0"/>
                        </a:rPr>
                        <a:t> Reusable</a:t>
                      </a:r>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Rapid Engineering Changes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algn="ctr"/>
                      <a:r>
                        <a:rPr lang="en-US" sz="1200" dirty="0">
                          <a:solidFill>
                            <a:schemeClr val="bg1"/>
                          </a:solidFill>
                          <a:latin typeface="Roboto Light" pitchFamily="2" charset="0"/>
                          <a:ea typeface="Roboto Light" pitchFamily="2" charset="0"/>
                        </a:rPr>
                        <a:t>Priceless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8"/>
                  </a:ext>
                </a:extLst>
              </a:tr>
              <a:tr h="218440">
                <a:tc>
                  <a:txBody>
                    <a:bodyPr/>
                    <a:lstStyle/>
                    <a:p>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tcPr>
                </a:tc>
                <a:tc>
                  <a:txBody>
                    <a:bodyPr/>
                    <a:lstStyle/>
                    <a:p>
                      <a:endParaRPr lang="en-US" sz="120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tcPr>
                </a:tc>
                <a:tc>
                  <a:txBody>
                    <a:bodyPr/>
                    <a:lstStyle/>
                    <a:p>
                      <a:endParaRPr lang="en-US" sz="120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tcPr>
                </a:tc>
                <a:tc>
                  <a:txBody>
                    <a:bodyPr/>
                    <a:lstStyle/>
                    <a:p>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tcPr>
                </a:tc>
                <a:extLst>
                  <a:ext uri="{0D108BD9-81ED-4DB2-BD59-A6C34878D82A}">
                    <a16:rowId xmlns:a16="http://schemas.microsoft.com/office/drawing/2014/main" val="10009"/>
                  </a:ext>
                </a:extLst>
              </a:tr>
              <a:tr h="142240">
                <a:tc>
                  <a:txBody>
                    <a:bodyPr/>
                    <a:lstStyle/>
                    <a:p>
                      <a:r>
                        <a:rPr lang="en-US" sz="1500" b="1" dirty="0">
                          <a:solidFill>
                            <a:schemeClr val="bg1"/>
                          </a:solidFill>
                          <a:latin typeface="Roboto Light" pitchFamily="2" charset="0"/>
                          <a:ea typeface="Roboto Light" pitchFamily="2" charset="0"/>
                        </a:rPr>
                        <a:t>Other Benefits</a:t>
                      </a:r>
                    </a:p>
                  </a:txBody>
                  <a:tcPr marB="0" anchor="b">
                    <a:lnB w="12700" cap="flat" cmpd="sng" algn="ctr">
                      <a:solidFill>
                        <a:schemeClr val="bg1">
                          <a:lumMod val="50000"/>
                        </a:schemeClr>
                      </a:solidFill>
                      <a:prstDash val="solid"/>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lnB w="12700" cap="flat" cmpd="sng" algn="ctr">
                      <a:solidFill>
                        <a:schemeClr val="bg1">
                          <a:lumMod val="50000"/>
                        </a:schemeClr>
                      </a:solidFill>
                      <a:prstDash val="solid"/>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lnB w="12700" cap="flat" cmpd="sng" algn="ctr">
                      <a:solidFill>
                        <a:schemeClr val="bg1">
                          <a:lumMod val="50000"/>
                        </a:schemeClr>
                      </a:solidFill>
                      <a:prstDash val="solid"/>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lnB w="12700" cap="flat" cmpd="sng" algn="ctr">
                      <a:solidFill>
                        <a:schemeClr val="bg1">
                          <a:lumMod val="50000"/>
                        </a:schemeClr>
                      </a:solidFill>
                      <a:prstDash val="solid"/>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70840">
                <a:tc gridSpan="2">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Fewer corrosion</a:t>
                      </a:r>
                      <a:r>
                        <a:rPr lang="en-US" sz="1200" baseline="0" dirty="0">
                          <a:solidFill>
                            <a:schemeClr val="bg1"/>
                          </a:solidFill>
                          <a:latin typeface="Roboto Light" pitchFamily="2" charset="0"/>
                          <a:ea typeface="Roboto Light" pitchFamily="2" charset="0"/>
                        </a:rPr>
                        <a:t> problems due to hard coat aluminum</a:t>
                      </a:r>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tc>
                  <a:txBody>
                    <a:bodyPr/>
                    <a:lstStyle/>
                    <a:p>
                      <a:endParaRPr lang="en-US" sz="120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solid"/>
                      <a:round/>
                      <a:headEnd type="none" w="med" len="med"/>
                      <a:tailEnd type="none" w="med" len="med"/>
                    </a:lnT>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Can be used as temporary rate tool</a:t>
                      </a:r>
                    </a:p>
                  </a:txBody>
                  <a:tcPr marB="0" anchor="b">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10011"/>
                  </a:ext>
                </a:extLst>
              </a:tr>
              <a:tr h="370840">
                <a:tc gridSpan="2">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Lower shipping costs due to lighter weight</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tc>
                  <a:txBody>
                    <a:bodyPr/>
                    <a:lstStyle/>
                    <a:p>
                      <a:endParaRPr lang="en-US" sz="1200">
                        <a:solidFill>
                          <a:schemeClr val="bg1"/>
                        </a:solidFill>
                        <a:latin typeface="Roboto Light" pitchFamily="2" charset="0"/>
                        <a:ea typeface="Roboto Light" pitchFamily="2" charset="0"/>
                      </a:endParaRPr>
                    </a:p>
                  </a:txBody>
                  <a:tcPr marB="0" anchor="b"/>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Less space required for storage</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10012"/>
                  </a:ext>
                </a:extLst>
              </a:tr>
              <a:tr h="370840">
                <a:tc gridSpan="2">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Faster setup at customer facility</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tc>
                  <a:txBody>
                    <a:bodyPr/>
                    <a:lstStyle/>
                    <a:p>
                      <a:endParaRPr lang="en-US" sz="1200">
                        <a:solidFill>
                          <a:schemeClr val="bg1"/>
                        </a:solidFill>
                        <a:latin typeface="Roboto Light" pitchFamily="2" charset="0"/>
                        <a:ea typeface="Roboto Light" pitchFamily="2" charset="0"/>
                      </a:endParaRPr>
                    </a:p>
                  </a:txBody>
                  <a:tcPr marB="0" anchor="b"/>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Minimal maintenance requirements</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10013"/>
                  </a:ext>
                </a:extLst>
              </a:tr>
              <a:tr h="370840">
                <a:tc gridSpan="2">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Good ROI on leasing</a:t>
                      </a:r>
                      <a:r>
                        <a:rPr lang="en-US" sz="1200" baseline="0" dirty="0">
                          <a:solidFill>
                            <a:schemeClr val="bg1"/>
                          </a:solidFill>
                          <a:latin typeface="Roboto Light" pitchFamily="2" charset="0"/>
                          <a:ea typeface="Roboto Light" pitchFamily="2" charset="0"/>
                        </a:rPr>
                        <a:t> tool (70% reusable)</a:t>
                      </a:r>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tc>
                  <a:txBody>
                    <a:bodyPr/>
                    <a:lstStyle/>
                    <a:p>
                      <a:endParaRPr lang="en-US" sz="1200">
                        <a:solidFill>
                          <a:schemeClr val="bg1"/>
                        </a:solidFill>
                        <a:latin typeface="Roboto Light" pitchFamily="2" charset="0"/>
                        <a:ea typeface="Roboto Light" pitchFamily="2" charset="0"/>
                      </a:endParaRPr>
                    </a:p>
                  </a:txBody>
                  <a:tcPr marB="0" anchor="b"/>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Environmentally correct</a:t>
                      </a:r>
                    </a:p>
                  </a:txBody>
                  <a:tcPr marB="0" anchor="b">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0523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13CF7D-17BC-3884-A71A-A7F72F831BC2}"/>
              </a:ext>
            </a:extLst>
          </p:cNvPr>
          <p:cNvGraphicFramePr>
            <a:graphicFrameLocks noGrp="1"/>
          </p:cNvGraphicFramePr>
          <p:nvPr>
            <p:extLst>
              <p:ext uri="{D42A27DB-BD31-4B8C-83A1-F6EECF244321}">
                <p14:modId xmlns:p14="http://schemas.microsoft.com/office/powerpoint/2010/main" val="771863502"/>
              </p:ext>
            </p:extLst>
          </p:nvPr>
        </p:nvGraphicFramePr>
        <p:xfrm>
          <a:off x="609600" y="787396"/>
          <a:ext cx="8275320" cy="569772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365760">
                  <a:extLst>
                    <a:ext uri="{9D8B030D-6E8A-4147-A177-3AD203B41FA5}">
                      <a16:colId xmlns:a16="http://schemas.microsoft.com/office/drawing/2014/main" val="20003"/>
                    </a:ext>
                  </a:extLst>
                </a:gridCol>
                <a:gridCol w="2514600">
                  <a:extLst>
                    <a:ext uri="{9D8B030D-6E8A-4147-A177-3AD203B41FA5}">
                      <a16:colId xmlns:a16="http://schemas.microsoft.com/office/drawing/2014/main" val="20004"/>
                    </a:ext>
                  </a:extLst>
                </a:gridCol>
              </a:tblGrid>
              <a:tr h="457200">
                <a:tc gridSpan="5">
                  <a:txBody>
                    <a:bodyPr/>
                    <a:lstStyle/>
                    <a:p>
                      <a:r>
                        <a:rPr lang="en-US" sz="2000" dirty="0">
                          <a:solidFill>
                            <a:schemeClr val="bg1"/>
                          </a:solidFill>
                          <a:latin typeface="Roboto Light" pitchFamily="2" charset="0"/>
                          <a:ea typeface="Roboto Light" pitchFamily="2" charset="0"/>
                        </a:rPr>
                        <a:t>Material</a:t>
                      </a:r>
                      <a:r>
                        <a:rPr lang="en-US" sz="2000" baseline="0" dirty="0">
                          <a:solidFill>
                            <a:schemeClr val="bg1"/>
                          </a:solidFill>
                          <a:latin typeface="Roboto Light" pitchFamily="2" charset="0"/>
                          <a:ea typeface="Roboto Light" pitchFamily="2" charset="0"/>
                        </a:rPr>
                        <a:t> Properties of AMT Components</a:t>
                      </a:r>
                      <a:endParaRPr lang="en-US" sz="2000" dirty="0">
                        <a:solidFill>
                          <a:schemeClr val="bg1"/>
                        </a:solidFill>
                        <a:latin typeface="Roboto Light" pitchFamily="2" charset="0"/>
                        <a:ea typeface="Roboto Light" pitchFamily="2" charset="0"/>
                      </a:endParaRPr>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411480">
                <a:tc>
                  <a:txBody>
                    <a:bodyPr/>
                    <a:lstStyle/>
                    <a:p>
                      <a:r>
                        <a:rPr lang="en-US" sz="1200" b="1" dirty="0">
                          <a:solidFill>
                            <a:schemeClr val="bg1"/>
                          </a:solidFill>
                          <a:latin typeface="Roboto Light" pitchFamily="2" charset="0"/>
                          <a:ea typeface="Roboto Light" pitchFamily="2" charset="0"/>
                        </a:rPr>
                        <a:t>AMT “Professional</a:t>
                      </a:r>
                      <a:r>
                        <a:rPr lang="en-US" sz="1200" b="1" baseline="0" dirty="0">
                          <a:solidFill>
                            <a:schemeClr val="bg1"/>
                          </a:solidFill>
                          <a:latin typeface="Roboto Light" pitchFamily="2" charset="0"/>
                          <a:ea typeface="Roboto Light" pitchFamily="2" charset="0"/>
                        </a:rPr>
                        <a:t> Grade</a:t>
                      </a:r>
                      <a:r>
                        <a:rPr lang="en-US" sz="1200" b="1" dirty="0">
                          <a:solidFill>
                            <a:schemeClr val="bg1"/>
                          </a:solidFill>
                          <a:latin typeface="Roboto Light" pitchFamily="2" charset="0"/>
                          <a:ea typeface="Roboto Light" pitchFamily="2" charset="0"/>
                        </a:rPr>
                        <a:t>” </a:t>
                      </a:r>
                      <a:r>
                        <a:rPr lang="en-US" sz="1200" b="1" baseline="0" dirty="0">
                          <a:solidFill>
                            <a:schemeClr val="bg1"/>
                          </a:solidFill>
                          <a:latin typeface="Roboto Light" pitchFamily="2" charset="0"/>
                          <a:ea typeface="Roboto Light" pitchFamily="2" charset="0"/>
                        </a:rPr>
                        <a:t> Extruded Profiles and Locators</a:t>
                      </a:r>
                      <a:endParaRPr lang="en-US" sz="1200" b="1" dirty="0">
                        <a:solidFill>
                          <a:schemeClr val="bg1"/>
                        </a:solidFill>
                        <a:latin typeface="Roboto Light" pitchFamily="2" charset="0"/>
                        <a:ea typeface="Roboto Light" pitchFamily="2" charset="0"/>
                      </a:endParaRPr>
                    </a:p>
                  </a:txBody>
                  <a:tcPr marB="0">
                    <a:lnB w="12700" cap="flat" cmpd="sng" algn="ctr">
                      <a:solidFill>
                        <a:schemeClr val="bg1">
                          <a:lumMod val="50000"/>
                        </a:schemeClr>
                      </a:solidFill>
                      <a:prstDash val="solid"/>
                      <a:round/>
                      <a:headEnd type="none" w="med" len="med"/>
                      <a:tailEnd type="none" w="med" len="med"/>
                    </a:lnB>
                  </a:tcPr>
                </a:tc>
                <a:tc>
                  <a:txBody>
                    <a:bodyPr/>
                    <a:lstStyle/>
                    <a:p>
                      <a:endParaRPr lang="en-US" sz="1200" b="1" dirty="0">
                        <a:solidFill>
                          <a:schemeClr val="bg1"/>
                        </a:solidFill>
                        <a:latin typeface="Roboto Light" pitchFamily="2" charset="0"/>
                        <a:ea typeface="Roboto Light" pitchFamily="2" charset="0"/>
                      </a:endParaRPr>
                    </a:p>
                  </a:txBody>
                  <a:tcPr marB="0"/>
                </a:tc>
                <a:tc>
                  <a:txBody>
                    <a:bodyPr/>
                    <a:lstStyle/>
                    <a:p>
                      <a:r>
                        <a:rPr lang="en-US" sz="1200" b="1" dirty="0">
                          <a:solidFill>
                            <a:schemeClr val="bg1"/>
                          </a:solidFill>
                          <a:latin typeface="Roboto Light" pitchFamily="2" charset="0"/>
                          <a:ea typeface="Roboto Light" pitchFamily="2" charset="0"/>
                        </a:rPr>
                        <a:t>AMT “Commercial Grade” Extruded Profiles and Locators</a:t>
                      </a:r>
                    </a:p>
                  </a:txBody>
                  <a:tcPr marB="0">
                    <a:lnB w="12700" cap="flat" cmpd="sng" algn="ctr">
                      <a:solidFill>
                        <a:schemeClr val="bg1">
                          <a:lumMod val="50000"/>
                        </a:schemeClr>
                      </a:solidFill>
                      <a:prstDash val="solid"/>
                      <a:round/>
                      <a:headEnd type="none" w="med" len="med"/>
                      <a:tailEnd type="none" w="med" len="med"/>
                    </a:lnB>
                  </a:tcPr>
                </a:tc>
                <a:tc>
                  <a:txBody>
                    <a:bodyPr/>
                    <a:lstStyle/>
                    <a:p>
                      <a:endParaRPr lang="en-US" sz="1200" b="1" dirty="0">
                        <a:solidFill>
                          <a:schemeClr val="bg1"/>
                        </a:solidFill>
                        <a:latin typeface="Roboto Light" pitchFamily="2" charset="0"/>
                        <a:ea typeface="Roboto Light" pitchFamily="2" charset="0"/>
                      </a:endParaRPr>
                    </a:p>
                  </a:txBody>
                  <a:tcPr marB="0"/>
                </a:tc>
                <a:tc>
                  <a:txBody>
                    <a:bodyPr/>
                    <a:lstStyle/>
                    <a:p>
                      <a:r>
                        <a:rPr lang="en-US" sz="1200" b="1" dirty="0">
                          <a:solidFill>
                            <a:schemeClr val="bg1"/>
                          </a:solidFill>
                          <a:latin typeface="Roboto Light" pitchFamily="2" charset="0"/>
                          <a:ea typeface="Roboto Light" pitchFamily="2" charset="0"/>
                        </a:rPr>
                        <a:t>AMT Locator</a:t>
                      </a:r>
                      <a:r>
                        <a:rPr lang="en-US" sz="1200" b="1" baseline="0" dirty="0">
                          <a:solidFill>
                            <a:schemeClr val="bg1"/>
                          </a:solidFill>
                          <a:latin typeface="Roboto Light" pitchFamily="2" charset="0"/>
                          <a:ea typeface="Roboto Light" pitchFamily="2" charset="0"/>
                        </a:rPr>
                        <a:t> and connection</a:t>
                      </a:r>
                      <a:r>
                        <a:rPr lang="en-US" sz="1200" b="1" dirty="0">
                          <a:solidFill>
                            <a:schemeClr val="bg1"/>
                          </a:solidFill>
                          <a:latin typeface="Roboto Light" pitchFamily="2" charset="0"/>
                          <a:ea typeface="Roboto Light" pitchFamily="2" charset="0"/>
                        </a:rPr>
                        <a:t>    </a:t>
                      </a:r>
                      <a:r>
                        <a:rPr lang="en-US" sz="1200" b="1" baseline="0" dirty="0">
                          <a:solidFill>
                            <a:schemeClr val="bg1"/>
                          </a:solidFill>
                          <a:latin typeface="Roboto Light" pitchFamily="2" charset="0"/>
                          <a:ea typeface="Roboto Light" pitchFamily="2" charset="0"/>
                        </a:rPr>
                        <a:t> </a:t>
                      </a:r>
                    </a:p>
                    <a:p>
                      <a:r>
                        <a:rPr lang="en-US" sz="1200" b="1" baseline="0" dirty="0">
                          <a:solidFill>
                            <a:schemeClr val="bg1"/>
                          </a:solidFill>
                          <a:latin typeface="Roboto Light" pitchFamily="2" charset="0"/>
                          <a:ea typeface="Roboto Light" pitchFamily="2" charset="0"/>
                        </a:rPr>
                        <a:t>                 </a:t>
                      </a:r>
                      <a:r>
                        <a:rPr lang="en-US" sz="1200" b="1" dirty="0">
                          <a:solidFill>
                            <a:schemeClr val="bg1"/>
                          </a:solidFill>
                          <a:latin typeface="Roboto Light" pitchFamily="2" charset="0"/>
                          <a:ea typeface="Roboto Light" pitchFamily="2" charset="0"/>
                        </a:rPr>
                        <a:t>Elements</a:t>
                      </a:r>
                    </a:p>
                  </a:txBody>
                  <a:tcPr marB="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01752">
                <a:tc>
                  <a:txBody>
                    <a:bodyPr/>
                    <a:lstStyle/>
                    <a:p>
                      <a:pPr>
                        <a:buFont typeface="Arial" pitchFamily="34" charset="0"/>
                        <a:buNone/>
                      </a:pPr>
                      <a:r>
                        <a:rPr lang="en-US" sz="1200" dirty="0">
                          <a:solidFill>
                            <a:schemeClr val="bg1"/>
                          </a:solidFill>
                          <a:latin typeface="Roboto Light" pitchFamily="2" charset="0"/>
                          <a:ea typeface="Roboto Light" pitchFamily="2" charset="0"/>
                          <a:sym typeface="Wingdings"/>
                        </a:rPr>
                        <a:t> 7075-T6, Temper 6</a:t>
                      </a:r>
                      <a:endParaRPr lang="en-US" sz="1200" baseline="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solid"/>
                      <a:round/>
                      <a:headEnd type="none" w="med" len="med"/>
                      <a:tailEnd type="none" w="med" len="med"/>
                    </a:lnT>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6061-T6,</a:t>
                      </a:r>
                      <a:r>
                        <a:rPr lang="en-US" sz="1200" dirty="0">
                          <a:solidFill>
                            <a:schemeClr val="bg1"/>
                          </a:solidFill>
                          <a:latin typeface="Roboto Light" pitchFamily="2" charset="0"/>
                          <a:ea typeface="Roboto Light" pitchFamily="2" charset="0"/>
                        </a:rPr>
                        <a:t> Temper 6</a:t>
                      </a:r>
                    </a:p>
                  </a:txBody>
                  <a:tcPr marB="0" anchor="b">
                    <a:lnT w="12700" cap="flat" cmpd="sng" algn="ctr">
                      <a:solidFill>
                        <a:schemeClr val="bg1">
                          <a:lumMod val="50000"/>
                        </a:schemeClr>
                      </a:solidFill>
                      <a:prstDash val="solid"/>
                      <a:round/>
                      <a:headEnd type="none" w="med" len="med"/>
                      <a:tailEnd type="none" w="med" len="med"/>
                    </a:lnT>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2024-T6</a:t>
                      </a:r>
                    </a:p>
                  </a:txBody>
                  <a:tcPr marB="0" anchor="b">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2"/>
                  </a:ext>
                </a:extLst>
              </a:tr>
              <a:tr h="301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KSI Tensile: 78,000 PSI</a:t>
                      </a:r>
                      <a:endParaRPr lang="en-US" sz="1200" baseline="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Tensile: 47,000 PSI</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Tensile: 69,000 PSI</a:t>
                      </a:r>
                    </a:p>
                  </a:txBody>
                  <a:tcPr marB="0" anchor="b"/>
                </a:tc>
                <a:extLst>
                  <a:ext uri="{0D108BD9-81ED-4DB2-BD59-A6C34878D82A}">
                    <a16:rowId xmlns:a16="http://schemas.microsoft.com/office/drawing/2014/main" val="10003"/>
                  </a:ext>
                </a:extLst>
              </a:tr>
              <a:tr h="301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KSI Yield: 68,000 PSI</a:t>
                      </a:r>
                      <a:endParaRPr lang="en-US" sz="1200" baseline="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Yield: 40,000 PSI</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Yield: 57,000 PSI</a:t>
                      </a:r>
                    </a:p>
                  </a:txBody>
                  <a:tcPr marB="0" anchor="b"/>
                </a:tc>
                <a:extLst>
                  <a:ext uri="{0D108BD9-81ED-4DB2-BD59-A6C34878D82A}">
                    <a16:rowId xmlns:a16="http://schemas.microsoft.com/office/drawing/2014/main" val="10004"/>
                  </a:ext>
                </a:extLst>
              </a:tr>
              <a:tr h="301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Hard Coat Anodized</a:t>
                      </a:r>
                      <a:endParaRPr lang="en-US" sz="1200" baseline="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Hard</a:t>
                      </a:r>
                      <a:r>
                        <a:rPr lang="en-US" sz="1200" baseline="0" dirty="0">
                          <a:solidFill>
                            <a:schemeClr val="bg1"/>
                          </a:solidFill>
                          <a:latin typeface="Roboto Light" pitchFamily="2" charset="0"/>
                          <a:ea typeface="Roboto Light" pitchFamily="2" charset="0"/>
                        </a:rPr>
                        <a:t> Coat Anodized</a:t>
                      </a:r>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Hard Coat Anodized</a:t>
                      </a:r>
                    </a:p>
                  </a:txBody>
                  <a:tcPr marB="0" anchor="b"/>
                </a:tc>
                <a:extLst>
                  <a:ext uri="{0D108BD9-81ED-4DB2-BD59-A6C34878D82A}">
                    <a16:rowId xmlns:a16="http://schemas.microsoft.com/office/drawing/2014/main" val="10005"/>
                  </a:ext>
                </a:extLst>
              </a:tr>
              <a:tr h="301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oboto Light" pitchFamily="2" charset="0"/>
                          <a:ea typeface="Roboto Light" pitchFamily="2" charset="0"/>
                          <a:sym typeface="Wingdings"/>
                        </a:rPr>
                        <a:t> Elongation Factor: 6%</a:t>
                      </a:r>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Elongation Factor: 8%</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Elongation Factor: 10%</a:t>
                      </a:r>
                    </a:p>
                  </a:txBody>
                  <a:tcPr marB="0" anchor="b"/>
                </a:tc>
                <a:extLst>
                  <a:ext uri="{0D108BD9-81ED-4DB2-BD59-A6C34878D82A}">
                    <a16:rowId xmlns:a16="http://schemas.microsoft.com/office/drawing/2014/main" val="10006"/>
                  </a:ext>
                </a:extLst>
              </a:tr>
              <a:tr h="1290320">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07"/>
                  </a:ext>
                </a:extLst>
              </a:tr>
              <a:tr h="411480">
                <a:tc>
                  <a:txBody>
                    <a:bodyPr/>
                    <a:lstStyle/>
                    <a:p>
                      <a:r>
                        <a:rPr lang="en-US" sz="1200" b="1" dirty="0">
                          <a:solidFill>
                            <a:schemeClr val="bg1"/>
                          </a:solidFill>
                          <a:latin typeface="Roboto Light" pitchFamily="2" charset="0"/>
                          <a:ea typeface="Roboto Light" pitchFamily="2" charset="0"/>
                        </a:rPr>
                        <a:t>AMT “Special Duty” </a:t>
                      </a:r>
                    </a:p>
                    <a:p>
                      <a:r>
                        <a:rPr lang="en-US" sz="1200" b="1" dirty="0">
                          <a:solidFill>
                            <a:schemeClr val="bg1"/>
                          </a:solidFill>
                          <a:latin typeface="Roboto Light" pitchFamily="2" charset="0"/>
                          <a:ea typeface="Roboto Light" pitchFamily="2" charset="0"/>
                        </a:rPr>
                        <a:t>Extruded Profiles</a:t>
                      </a:r>
                    </a:p>
                  </a:txBody>
                  <a:tcPr marB="0">
                    <a:lnB w="12700" cap="flat" cmpd="sng" algn="ctr">
                      <a:solidFill>
                        <a:schemeClr val="bg1">
                          <a:lumMod val="50000"/>
                        </a:schemeClr>
                      </a:solidFill>
                      <a:prstDash val="solid"/>
                      <a:round/>
                      <a:headEnd type="none" w="med" len="med"/>
                      <a:tailEnd type="none" w="med" len="med"/>
                    </a:lnB>
                  </a:tcPr>
                </a:tc>
                <a:tc>
                  <a:txBody>
                    <a:bodyPr/>
                    <a:lstStyle/>
                    <a:p>
                      <a:endParaRPr lang="en-US" sz="1200" b="1" dirty="0">
                        <a:solidFill>
                          <a:schemeClr val="bg1"/>
                        </a:solidFill>
                        <a:latin typeface="Roboto Light" pitchFamily="2" charset="0"/>
                        <a:ea typeface="Roboto Light" pitchFamily="2" charset="0"/>
                      </a:endParaRPr>
                    </a:p>
                  </a:txBody>
                  <a:tcPr marB="0"/>
                </a:tc>
                <a:tc>
                  <a:txBody>
                    <a:bodyPr/>
                    <a:lstStyle/>
                    <a:p>
                      <a:r>
                        <a:rPr lang="en-US" sz="1200" b="1" dirty="0">
                          <a:solidFill>
                            <a:schemeClr val="bg1"/>
                          </a:solidFill>
                          <a:latin typeface="Roboto Light" pitchFamily="2" charset="0"/>
                          <a:ea typeface="Roboto Light" pitchFamily="2" charset="0"/>
                        </a:rPr>
                        <a:t>AMT “Special Duty” </a:t>
                      </a:r>
                    </a:p>
                    <a:p>
                      <a:r>
                        <a:rPr lang="en-US" sz="1200" b="1" dirty="0">
                          <a:solidFill>
                            <a:schemeClr val="bg1"/>
                          </a:solidFill>
                          <a:latin typeface="Roboto Light" pitchFamily="2" charset="0"/>
                          <a:ea typeface="Roboto Light" pitchFamily="2" charset="0"/>
                        </a:rPr>
                        <a:t>Cast Products</a:t>
                      </a:r>
                    </a:p>
                  </a:txBody>
                  <a:tcPr marB="0">
                    <a:lnB w="12700" cap="flat" cmpd="sng" algn="ctr">
                      <a:solidFill>
                        <a:schemeClr val="bg1">
                          <a:lumMod val="50000"/>
                        </a:schemeClr>
                      </a:solidFill>
                      <a:prstDash val="solid"/>
                      <a:round/>
                      <a:headEnd type="none" w="med" len="med"/>
                      <a:tailEnd type="none" w="med" len="med"/>
                    </a:lnB>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08"/>
                  </a:ext>
                </a:extLst>
              </a:tr>
              <a:tr h="301752">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6082-T6,</a:t>
                      </a:r>
                      <a:r>
                        <a:rPr lang="en-US" sz="1200" baseline="0" dirty="0">
                          <a:solidFill>
                            <a:schemeClr val="bg1"/>
                          </a:solidFill>
                          <a:latin typeface="Roboto Light" pitchFamily="2" charset="0"/>
                          <a:ea typeface="Roboto Light" pitchFamily="2" charset="0"/>
                        </a:rPr>
                        <a:t> Temper 6, Special Blend</a:t>
                      </a:r>
                      <a:endParaRPr lang="en-US" sz="1200" dirty="0">
                        <a:solidFill>
                          <a:schemeClr val="bg1"/>
                        </a:solidFill>
                        <a:latin typeface="Roboto Light" pitchFamily="2" charset="0"/>
                        <a:ea typeface="Roboto Light" pitchFamily="2" charset="0"/>
                      </a:endParaRPr>
                    </a:p>
                  </a:txBody>
                  <a:tcPr marB="0" anchor="b">
                    <a:lnT w="12700" cap="flat" cmpd="sng" algn="ctr">
                      <a:solidFill>
                        <a:schemeClr val="bg1">
                          <a:lumMod val="50000"/>
                        </a:schemeClr>
                      </a:solidFill>
                      <a:prstDash val="solid"/>
                      <a:round/>
                      <a:headEnd type="none" w="med" len="med"/>
                      <a:tailEnd type="none" w="med" len="med"/>
                    </a:lnT>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319, 0-T5 Sand Cast</a:t>
                      </a:r>
                    </a:p>
                  </a:txBody>
                  <a:tcPr marB="0" anchor="b">
                    <a:lnT w="12700" cap="flat" cmpd="sng" algn="ctr">
                      <a:solidFill>
                        <a:schemeClr val="bg1">
                          <a:lumMod val="50000"/>
                        </a:schemeClr>
                      </a:solidFill>
                      <a:prstDash val="solid"/>
                      <a:round/>
                      <a:headEnd type="none" w="med" len="med"/>
                      <a:tailEnd type="none" w="med" len="med"/>
                    </a:lnT>
                  </a:tcPr>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09"/>
                  </a:ext>
                </a:extLst>
              </a:tr>
              <a:tr h="301752">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Tensile: 45,000 PSI</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Tensile: 30,000 PSI</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10"/>
                  </a:ext>
                </a:extLst>
              </a:tr>
              <a:tr h="301752">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Yield: 30,000 PSI</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KSI Yield: 26,000 PSI</a:t>
                      </a:r>
                    </a:p>
                  </a:txBody>
                  <a:tcPr marB="0" anchor="b"/>
                </a:tc>
                <a:tc>
                  <a:txBody>
                    <a:bodyPr/>
                    <a:lstStyle/>
                    <a:p>
                      <a:endParaRPr lang="en-US" sz="120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11"/>
                  </a:ext>
                </a:extLst>
              </a:tr>
              <a:tr h="301752">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Hard Coat Anodized</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Hard Coat Anodized</a:t>
                      </a:r>
                    </a:p>
                  </a:txBody>
                  <a:tcPr marB="0" anchor="b"/>
                </a:tc>
                <a:tc>
                  <a:txBody>
                    <a:bodyPr/>
                    <a:lstStyle/>
                    <a:p>
                      <a:endParaRPr lang="en-US" sz="120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12"/>
                  </a:ext>
                </a:extLst>
              </a:tr>
              <a:tr h="301752">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Elongation Factor: 4.5 - 5.5%</a:t>
                      </a: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r>
                        <a:rPr lang="en-US" sz="1200" dirty="0">
                          <a:solidFill>
                            <a:schemeClr val="bg1"/>
                          </a:solidFill>
                          <a:latin typeface="Roboto Light" pitchFamily="2" charset="0"/>
                          <a:ea typeface="Roboto Light" pitchFamily="2" charset="0"/>
                          <a:sym typeface="Wingdings"/>
                        </a:rPr>
                        <a:t> </a:t>
                      </a:r>
                      <a:r>
                        <a:rPr lang="en-US" sz="1200" dirty="0">
                          <a:solidFill>
                            <a:schemeClr val="bg1"/>
                          </a:solidFill>
                          <a:latin typeface="Roboto Light" pitchFamily="2" charset="0"/>
                          <a:ea typeface="Roboto Light" pitchFamily="2" charset="0"/>
                        </a:rPr>
                        <a:t>Elongation Factor:</a:t>
                      </a:r>
                      <a:r>
                        <a:rPr lang="en-US" sz="1200" baseline="0" dirty="0">
                          <a:solidFill>
                            <a:schemeClr val="bg1"/>
                          </a:solidFill>
                          <a:latin typeface="Roboto Light" pitchFamily="2" charset="0"/>
                          <a:ea typeface="Roboto Light" pitchFamily="2" charset="0"/>
                        </a:rPr>
                        <a:t> 1.5%</a:t>
                      </a:r>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tc>
                  <a:txBody>
                    <a:bodyPr/>
                    <a:lstStyle/>
                    <a:p>
                      <a:endParaRPr lang="en-US" sz="1200" dirty="0">
                        <a:solidFill>
                          <a:schemeClr val="bg1"/>
                        </a:solidFill>
                        <a:latin typeface="Roboto Light" pitchFamily="2" charset="0"/>
                        <a:ea typeface="Roboto Light" pitchFamily="2" charset="0"/>
                      </a:endParaRPr>
                    </a:p>
                  </a:txBody>
                  <a:tcPr marB="0" anchor="b"/>
                </a:tc>
                <a:extLst>
                  <a:ext uri="{0D108BD9-81ED-4DB2-BD59-A6C34878D82A}">
                    <a16:rowId xmlns:a16="http://schemas.microsoft.com/office/drawing/2014/main" val="10013"/>
                  </a:ext>
                </a:extLst>
              </a:tr>
            </a:tbl>
          </a:graphicData>
        </a:graphic>
      </p:graphicFrame>
      <p:pic>
        <p:nvPicPr>
          <p:cNvPr id="4" name="Picture 3" descr="amt_bar_40x40x400.tif">
            <a:extLst>
              <a:ext uri="{FF2B5EF4-FFF2-40B4-BE49-F238E27FC236}">
                <a16:creationId xmlns:a16="http://schemas.microsoft.com/office/drawing/2014/main" id="{186333B0-4EF7-A8E0-5550-806B495C41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733800" y="3048000"/>
            <a:ext cx="1371600" cy="1371600"/>
          </a:xfrm>
          <a:prstGeom prst="rect">
            <a:avLst/>
          </a:prstGeom>
        </p:spPr>
      </p:pic>
      <p:pic>
        <p:nvPicPr>
          <p:cNvPr id="5" name="Picture 4" descr="amt_plate_11021.tif">
            <a:extLst>
              <a:ext uri="{FF2B5EF4-FFF2-40B4-BE49-F238E27FC236}">
                <a16:creationId xmlns:a16="http://schemas.microsoft.com/office/drawing/2014/main" id="{99B350D6-9C4F-7965-C598-B6B4CFF663D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927104" y="3301996"/>
            <a:ext cx="1482432" cy="914400"/>
          </a:xfrm>
          <a:prstGeom prst="rect">
            <a:avLst/>
          </a:prstGeom>
        </p:spPr>
      </p:pic>
      <p:pic>
        <p:nvPicPr>
          <p:cNvPr id="6" name="Picture 5" descr="amt_chase_triple_screw_gray.tif">
            <a:extLst>
              <a:ext uri="{FF2B5EF4-FFF2-40B4-BE49-F238E27FC236}">
                <a16:creationId xmlns:a16="http://schemas.microsoft.com/office/drawing/2014/main" id="{49DCB37B-AC70-38B2-76EA-6476065C3DF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flipH="1">
            <a:off x="6839878" y="3301996"/>
            <a:ext cx="939970" cy="1066800"/>
          </a:xfrm>
          <a:prstGeom prst="rect">
            <a:avLst/>
          </a:prstGeom>
        </p:spPr>
      </p:pic>
      <p:pic>
        <p:nvPicPr>
          <p:cNvPr id="8" name="Picture 7">
            <a:extLst>
              <a:ext uri="{FF2B5EF4-FFF2-40B4-BE49-F238E27FC236}">
                <a16:creationId xmlns:a16="http://schemas.microsoft.com/office/drawing/2014/main" id="{8236980D-E593-CF28-B3B1-622E5CB9C0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5864" y="4572000"/>
            <a:ext cx="1952336" cy="2117936"/>
          </a:xfrm>
          <a:prstGeom prst="rect">
            <a:avLst/>
          </a:prstGeom>
        </p:spPr>
      </p:pic>
    </p:spTree>
    <p:extLst>
      <p:ext uri="{BB962C8B-B14F-4D97-AF65-F5344CB8AC3E}">
        <p14:creationId xmlns:p14="http://schemas.microsoft.com/office/powerpoint/2010/main" val="230176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3296-D758-2AC5-EBC2-780FDAD672FB}"/>
              </a:ext>
            </a:extLst>
          </p:cNvPr>
          <p:cNvSpPr>
            <a:spLocks noGrp="1"/>
          </p:cNvSpPr>
          <p:nvPr>
            <p:ph type="title"/>
          </p:nvPr>
        </p:nvSpPr>
        <p:spPr/>
        <p:txBody>
          <a:bodyPr>
            <a:normAutofit fontScale="90000"/>
          </a:bodyPr>
          <a:lstStyle/>
          <a:p>
            <a:r>
              <a:rPr lang="en-US" dirty="0">
                <a:solidFill>
                  <a:schemeClr val="bg1"/>
                </a:solidFill>
              </a:rPr>
              <a:t>Awards &amp; Recognition</a:t>
            </a:r>
          </a:p>
        </p:txBody>
      </p:sp>
      <p:pic>
        <p:nvPicPr>
          <p:cNvPr id="4" name="Picture 3">
            <a:extLst>
              <a:ext uri="{FF2B5EF4-FFF2-40B4-BE49-F238E27FC236}">
                <a16:creationId xmlns:a16="http://schemas.microsoft.com/office/drawing/2014/main" id="{8C5DA113-7BF9-2B60-6A4C-4E0D8C179A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32321" y="1454649"/>
            <a:ext cx="2839679" cy="2623323"/>
          </a:xfrm>
          <a:prstGeom prst="rect">
            <a:avLst/>
          </a:prstGeom>
        </p:spPr>
      </p:pic>
      <p:pic>
        <p:nvPicPr>
          <p:cNvPr id="6" name="Picture 5">
            <a:extLst>
              <a:ext uri="{FF2B5EF4-FFF2-40B4-BE49-F238E27FC236}">
                <a16:creationId xmlns:a16="http://schemas.microsoft.com/office/drawing/2014/main" id="{BF60088F-012C-B902-74AA-5AB3EC6BA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080" y="1454649"/>
            <a:ext cx="1791509" cy="2316607"/>
          </a:xfrm>
          <a:prstGeom prst="rect">
            <a:avLst/>
          </a:prstGeom>
        </p:spPr>
      </p:pic>
      <p:pic>
        <p:nvPicPr>
          <p:cNvPr id="8" name="Picture 7">
            <a:extLst>
              <a:ext uri="{FF2B5EF4-FFF2-40B4-BE49-F238E27FC236}">
                <a16:creationId xmlns:a16="http://schemas.microsoft.com/office/drawing/2014/main" id="{E705B204-3B89-0BD2-D1BE-C89492848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4432" y="4310293"/>
            <a:ext cx="1583557" cy="2116288"/>
          </a:xfrm>
          <a:prstGeom prst="rect">
            <a:avLst/>
          </a:prstGeom>
        </p:spPr>
      </p:pic>
      <p:grpSp>
        <p:nvGrpSpPr>
          <p:cNvPr id="13" name="Group 12">
            <a:extLst>
              <a:ext uri="{FF2B5EF4-FFF2-40B4-BE49-F238E27FC236}">
                <a16:creationId xmlns:a16="http://schemas.microsoft.com/office/drawing/2014/main" id="{1F11491D-8C3E-7DB1-0BD4-27ED10733590}"/>
              </a:ext>
            </a:extLst>
          </p:cNvPr>
          <p:cNvGrpSpPr/>
          <p:nvPr/>
        </p:nvGrpSpPr>
        <p:grpSpPr>
          <a:xfrm>
            <a:off x="4769460" y="4230372"/>
            <a:ext cx="1847309" cy="2227599"/>
            <a:chOff x="6687091" y="1574787"/>
            <a:chExt cx="2105020" cy="2616213"/>
          </a:xfrm>
        </p:grpSpPr>
        <p:pic>
          <p:nvPicPr>
            <p:cNvPr id="10" name="Picture 9">
              <a:extLst>
                <a:ext uri="{FF2B5EF4-FFF2-40B4-BE49-F238E27FC236}">
                  <a16:creationId xmlns:a16="http://schemas.microsoft.com/office/drawing/2014/main" id="{55B78485-97B5-463D-64EB-AFCDD9A6D4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87091" y="1574787"/>
              <a:ext cx="2105020" cy="2338910"/>
            </a:xfrm>
            <a:prstGeom prst="rect">
              <a:avLst/>
            </a:prstGeom>
          </p:spPr>
        </p:pic>
        <p:pic>
          <p:nvPicPr>
            <p:cNvPr id="12" name="Picture 11">
              <a:extLst>
                <a:ext uri="{FF2B5EF4-FFF2-40B4-BE49-F238E27FC236}">
                  <a16:creationId xmlns:a16="http://schemas.microsoft.com/office/drawing/2014/main" id="{658E6A6C-756C-2596-89FF-6B0C8ADA67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531" y="3731947"/>
              <a:ext cx="1750140" cy="459053"/>
            </a:xfrm>
            <a:prstGeom prst="rect">
              <a:avLst/>
            </a:prstGeom>
          </p:spPr>
        </p:pic>
      </p:grpSp>
      <p:sp>
        <p:nvSpPr>
          <p:cNvPr id="14" name="TextBox 13">
            <a:extLst>
              <a:ext uri="{FF2B5EF4-FFF2-40B4-BE49-F238E27FC236}">
                <a16:creationId xmlns:a16="http://schemas.microsoft.com/office/drawing/2014/main" id="{2B4B58B5-6565-C09E-EF1B-F4936E31EF1E}"/>
              </a:ext>
            </a:extLst>
          </p:cNvPr>
          <p:cNvSpPr txBox="1"/>
          <p:nvPr/>
        </p:nvSpPr>
        <p:spPr>
          <a:xfrm>
            <a:off x="2155832" y="3803258"/>
            <a:ext cx="2416168" cy="430887"/>
          </a:xfrm>
          <a:prstGeom prst="rect">
            <a:avLst/>
          </a:prstGeom>
          <a:noFill/>
        </p:spPr>
        <p:txBody>
          <a:bodyPr wrap="square" rtlCol="0">
            <a:spAutoFit/>
          </a:bodyPr>
          <a:lstStyle/>
          <a:p>
            <a:r>
              <a:rPr lang="en-US" sz="1100" dirty="0">
                <a:solidFill>
                  <a:schemeClr val="bg1"/>
                </a:solidFill>
              </a:rPr>
              <a:t>Ford Best Practice Recognition (above)</a:t>
            </a:r>
          </a:p>
          <a:p>
            <a:r>
              <a:rPr lang="en-US" sz="1100" dirty="0">
                <a:solidFill>
                  <a:schemeClr val="bg1"/>
                </a:solidFill>
              </a:rPr>
              <a:t>Chrysler SCORE Award (below)</a:t>
            </a:r>
          </a:p>
        </p:txBody>
      </p:sp>
      <p:sp>
        <p:nvSpPr>
          <p:cNvPr id="15" name="TextBox 14">
            <a:extLst>
              <a:ext uri="{FF2B5EF4-FFF2-40B4-BE49-F238E27FC236}">
                <a16:creationId xmlns:a16="http://schemas.microsoft.com/office/drawing/2014/main" id="{F513B0A9-6D49-9A61-E38C-E0CBE2FBA43D}"/>
              </a:ext>
            </a:extLst>
          </p:cNvPr>
          <p:cNvSpPr txBox="1"/>
          <p:nvPr/>
        </p:nvSpPr>
        <p:spPr>
          <a:xfrm>
            <a:off x="4673038" y="3803257"/>
            <a:ext cx="2542308" cy="430887"/>
          </a:xfrm>
          <a:prstGeom prst="rect">
            <a:avLst/>
          </a:prstGeom>
          <a:noFill/>
        </p:spPr>
        <p:txBody>
          <a:bodyPr wrap="square" rtlCol="0">
            <a:spAutoFit/>
          </a:bodyPr>
          <a:lstStyle/>
          <a:p>
            <a:r>
              <a:rPr lang="en-US" sz="1100" dirty="0">
                <a:solidFill>
                  <a:schemeClr val="bg1"/>
                </a:solidFill>
              </a:rPr>
              <a:t>GM letter of recognition (above)</a:t>
            </a:r>
          </a:p>
          <a:p>
            <a:r>
              <a:rPr lang="en-US" sz="1100" dirty="0">
                <a:solidFill>
                  <a:schemeClr val="bg1"/>
                </a:solidFill>
              </a:rPr>
              <a:t>Dept of Defense </a:t>
            </a:r>
            <a:r>
              <a:rPr lang="en-US" sz="1100" dirty="0" err="1">
                <a:solidFill>
                  <a:schemeClr val="bg1"/>
                </a:solidFill>
              </a:rPr>
              <a:t>MacTech</a:t>
            </a:r>
            <a:r>
              <a:rPr lang="en-US" sz="1100" dirty="0">
                <a:solidFill>
                  <a:schemeClr val="bg1"/>
                </a:solidFill>
              </a:rPr>
              <a:t> Award (below)</a:t>
            </a:r>
          </a:p>
        </p:txBody>
      </p:sp>
    </p:spTree>
    <p:extLst>
      <p:ext uri="{BB962C8B-B14F-4D97-AF65-F5344CB8AC3E}">
        <p14:creationId xmlns:p14="http://schemas.microsoft.com/office/powerpoint/2010/main" val="84023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EBF6-88FB-D163-7A03-949EDD7BDBC8}"/>
              </a:ext>
            </a:extLst>
          </p:cNvPr>
          <p:cNvSpPr>
            <a:spLocks noGrp="1"/>
          </p:cNvSpPr>
          <p:nvPr>
            <p:ph type="title"/>
          </p:nvPr>
        </p:nvSpPr>
        <p:spPr/>
        <p:txBody>
          <a:bodyPr>
            <a:normAutofit fontScale="90000"/>
          </a:bodyPr>
          <a:lstStyle/>
          <a:p>
            <a:r>
              <a:rPr lang="en-US" dirty="0">
                <a:solidFill>
                  <a:schemeClr val="bg1"/>
                </a:solidFill>
              </a:rPr>
              <a:t>Press</a:t>
            </a:r>
          </a:p>
        </p:txBody>
      </p:sp>
      <p:sp>
        <p:nvSpPr>
          <p:cNvPr id="4" name="TextBox 3">
            <a:extLst>
              <a:ext uri="{FF2B5EF4-FFF2-40B4-BE49-F238E27FC236}">
                <a16:creationId xmlns:a16="http://schemas.microsoft.com/office/drawing/2014/main" id="{82E3B7C7-4D23-D4B1-5700-C720320C6828}"/>
              </a:ext>
            </a:extLst>
          </p:cNvPr>
          <p:cNvSpPr txBox="1"/>
          <p:nvPr/>
        </p:nvSpPr>
        <p:spPr>
          <a:xfrm flipH="1">
            <a:off x="609600" y="1295400"/>
            <a:ext cx="7620000" cy="5262979"/>
          </a:xfrm>
          <a:prstGeom prst="rect">
            <a:avLst/>
          </a:prstGeom>
          <a:noFill/>
        </p:spPr>
        <p:txBody>
          <a:bodyPr wrap="square" rtlCol="0">
            <a:spAutoFit/>
          </a:bodyPr>
          <a:lstStyle/>
          <a:p>
            <a:pPr algn="l" fontAlgn="base"/>
            <a:r>
              <a:rPr lang="en-US" sz="1400" b="1" i="0" dirty="0">
                <a:solidFill>
                  <a:schemeClr val="bg1"/>
                </a:solidFill>
                <a:effectLst/>
              </a:rPr>
              <a:t>American Modular Tooling:</a:t>
            </a:r>
          </a:p>
          <a:p>
            <a:pPr algn="l" fontAlgn="base"/>
            <a:r>
              <a:rPr lang="en-US" sz="1400" b="0" i="0" dirty="0">
                <a:solidFill>
                  <a:schemeClr val="bg1"/>
                </a:solidFill>
                <a:effectLst/>
              </a:rPr>
              <a:t>​</a:t>
            </a:r>
          </a:p>
          <a:p>
            <a:pPr algn="l" fontAlgn="base">
              <a:buFont typeface="Arial" panose="020B0604020202020204" pitchFamily="34" charset="0"/>
              <a:buChar char="•"/>
            </a:pPr>
            <a:r>
              <a:rPr lang="en-US" sz="1400" b="0" i="0" u="none" strike="noStrike" dirty="0">
                <a:solidFill>
                  <a:schemeClr val="bg1"/>
                </a:solidFill>
                <a:effectLst/>
                <a:hlinkClick r:id="rId2">
                  <a:extLst>
                    <a:ext uri="{A12FA001-AC4F-418D-AE19-62706E023703}">
                      <ahyp:hlinkClr xmlns:ahyp="http://schemas.microsoft.com/office/drawing/2018/hyperlinkcolor" val="tx"/>
                    </a:ext>
                  </a:extLst>
                </a:hlinkClick>
              </a:rPr>
              <a:t>Modular Tooling Keeps on </a:t>
            </a:r>
            <a:r>
              <a:rPr lang="en-US" sz="1400" b="0" i="0" u="none" strike="noStrike" dirty="0" err="1">
                <a:solidFill>
                  <a:schemeClr val="bg1"/>
                </a:solidFill>
                <a:effectLst/>
                <a:hlinkClick r:id="rId2">
                  <a:extLst>
                    <a:ext uri="{A12FA001-AC4F-418D-AE19-62706E023703}">
                      <ahyp:hlinkClr xmlns:ahyp="http://schemas.microsoft.com/office/drawing/2018/hyperlinkcolor" val="tx"/>
                    </a:ext>
                  </a:extLst>
                </a:hlinkClick>
              </a:rPr>
              <a:t>Truckin</a:t>
            </a:r>
            <a:r>
              <a:rPr lang="en-US" sz="1400" b="0" i="0" u="none" strike="noStrike" dirty="0">
                <a:solidFill>
                  <a:schemeClr val="bg1"/>
                </a:solidFill>
                <a:effectLst/>
                <a:hlinkClick r:id="rId2">
                  <a:extLst>
                    <a:ext uri="{A12FA001-AC4F-418D-AE19-62706E023703}">
                      <ahyp:hlinkClr xmlns:ahyp="http://schemas.microsoft.com/office/drawing/2018/hyperlinkcolor" val="tx"/>
                    </a:ext>
                  </a:extLst>
                </a:hlinkClick>
              </a:rPr>
              <a:t>'</a:t>
            </a:r>
            <a:r>
              <a:rPr lang="en-US" sz="1400" b="0" i="0" dirty="0">
                <a:solidFill>
                  <a:schemeClr val="bg1"/>
                </a:solidFill>
                <a:effectLst/>
              </a:rPr>
              <a:t>, Quality Magazine, September 2021</a:t>
            </a:r>
          </a:p>
          <a:p>
            <a:pPr algn="l" fontAlgn="base">
              <a:buFont typeface="Arial" panose="020B0604020202020204" pitchFamily="34" charset="0"/>
              <a:buChar char="•"/>
            </a:pPr>
            <a:r>
              <a:rPr lang="en-US" sz="1400" b="0" i="0" u="none" strike="noStrike" dirty="0">
                <a:solidFill>
                  <a:schemeClr val="bg1"/>
                </a:solidFill>
                <a:effectLst/>
                <a:hlinkClick r:id="rId3">
                  <a:extLst>
                    <a:ext uri="{A12FA001-AC4F-418D-AE19-62706E023703}">
                      <ahyp:hlinkClr xmlns:ahyp="http://schemas.microsoft.com/office/drawing/2018/hyperlinkcolor" val="tx"/>
                    </a:ext>
                  </a:extLst>
                </a:hlinkClick>
              </a:rPr>
              <a:t>Modular Fixturing for Clay Model Making Today</a:t>
            </a:r>
            <a:r>
              <a:rPr lang="en-US" sz="1400" b="0" i="0" dirty="0">
                <a:solidFill>
                  <a:schemeClr val="bg1"/>
                </a:solidFill>
                <a:effectLst/>
              </a:rPr>
              <a:t>, Quality Magazine, March 2020</a:t>
            </a:r>
          </a:p>
          <a:p>
            <a:pPr algn="l" fontAlgn="base">
              <a:buFont typeface="Arial" panose="020B0604020202020204" pitchFamily="34" charset="0"/>
              <a:buChar char="•"/>
            </a:pPr>
            <a:r>
              <a:rPr lang="en-US" sz="1400" b="0" i="0" u="none" strike="noStrike" dirty="0">
                <a:solidFill>
                  <a:schemeClr val="bg1"/>
                </a:solidFill>
                <a:effectLst/>
                <a:hlinkClick r:id="rId4">
                  <a:extLst>
                    <a:ext uri="{A12FA001-AC4F-418D-AE19-62706E023703}">
                      <ahyp:hlinkClr xmlns:ahyp="http://schemas.microsoft.com/office/drawing/2018/hyperlinkcolor" val="tx"/>
                    </a:ext>
                  </a:extLst>
                </a:hlinkClick>
              </a:rPr>
              <a:t>Fixturing 101: The Sky's the Limit</a:t>
            </a:r>
            <a:r>
              <a:rPr lang="en-US" sz="1400" b="0" i="0" dirty="0">
                <a:solidFill>
                  <a:schemeClr val="bg1"/>
                </a:solidFill>
                <a:effectLst/>
              </a:rPr>
              <a:t>, Quality Magazine, July 2019</a:t>
            </a:r>
          </a:p>
          <a:p>
            <a:pPr algn="l" fontAlgn="base">
              <a:buFont typeface="Arial" panose="020B0604020202020204" pitchFamily="34" charset="0"/>
              <a:buChar char="•"/>
            </a:pPr>
            <a:r>
              <a:rPr lang="en-US" sz="1400" b="0" i="0" u="none" strike="noStrike" dirty="0">
                <a:solidFill>
                  <a:schemeClr val="bg1"/>
                </a:solidFill>
                <a:effectLst/>
                <a:hlinkClick r:id="rId5">
                  <a:extLst>
                    <a:ext uri="{A12FA001-AC4F-418D-AE19-62706E023703}">
                      <ahyp:hlinkClr xmlns:ahyp="http://schemas.microsoft.com/office/drawing/2018/hyperlinkcolor" val="tx"/>
                    </a:ext>
                  </a:extLst>
                </a:hlinkClick>
              </a:rPr>
              <a:t>Modular Fixturing: How It Works</a:t>
            </a:r>
            <a:r>
              <a:rPr lang="en-US" sz="1400" b="0" i="0" dirty="0">
                <a:solidFill>
                  <a:schemeClr val="bg1"/>
                </a:solidFill>
                <a:effectLst/>
              </a:rPr>
              <a:t>, Quality Magazine, January 2018</a:t>
            </a:r>
          </a:p>
          <a:p>
            <a:pPr algn="l" fontAlgn="base">
              <a:buFont typeface="Arial" panose="020B0604020202020204" pitchFamily="34" charset="0"/>
              <a:buChar char="•"/>
            </a:pPr>
            <a:r>
              <a:rPr lang="en-US" sz="1400" b="0" i="0" u="none" strike="noStrike" dirty="0">
                <a:solidFill>
                  <a:schemeClr val="bg1"/>
                </a:solidFill>
                <a:effectLst/>
                <a:hlinkClick r:id="rId6">
                  <a:extLst>
                    <a:ext uri="{A12FA001-AC4F-418D-AE19-62706E023703}">
                      <ahyp:hlinkClr xmlns:ahyp="http://schemas.microsoft.com/office/drawing/2018/hyperlinkcolor" val="tx"/>
                    </a:ext>
                  </a:extLst>
                </a:hlinkClick>
              </a:rPr>
              <a:t>Modular Tooling Evolves</a:t>
            </a:r>
            <a:r>
              <a:rPr lang="en-US" sz="1400" b="0" i="0" dirty="0">
                <a:solidFill>
                  <a:schemeClr val="bg1"/>
                </a:solidFill>
                <a:effectLst/>
              </a:rPr>
              <a:t>, Quality Magazine, April 2017</a:t>
            </a:r>
          </a:p>
          <a:p>
            <a:pPr algn="l" fontAlgn="base">
              <a:buFont typeface="Arial" panose="020B0604020202020204" pitchFamily="34" charset="0"/>
              <a:buChar char="•"/>
            </a:pPr>
            <a:r>
              <a:rPr lang="en-US" sz="1400" b="0" i="0" u="none" strike="noStrike" dirty="0">
                <a:solidFill>
                  <a:schemeClr val="bg1"/>
                </a:solidFill>
                <a:effectLst/>
                <a:hlinkClick r:id="rId7">
                  <a:extLst>
                    <a:ext uri="{A12FA001-AC4F-418D-AE19-62706E023703}">
                      <ahyp:hlinkClr xmlns:ahyp="http://schemas.microsoft.com/office/drawing/2018/hyperlinkcolor" val="tx"/>
                    </a:ext>
                  </a:extLst>
                </a:hlinkClick>
              </a:rPr>
              <a:t>Quality 101: Modular Fixturing Takes Off</a:t>
            </a:r>
            <a:r>
              <a:rPr lang="en-US" sz="1400" b="0" i="0" dirty="0">
                <a:solidFill>
                  <a:schemeClr val="bg1"/>
                </a:solidFill>
                <a:effectLst/>
              </a:rPr>
              <a:t>, Quality Magazine, March 2009</a:t>
            </a:r>
          </a:p>
          <a:p>
            <a:pPr algn="l" fontAlgn="base">
              <a:buFont typeface="Arial" panose="020B0604020202020204" pitchFamily="34" charset="0"/>
              <a:buChar char="•"/>
            </a:pPr>
            <a:r>
              <a:rPr lang="en-US" sz="1400" b="0" i="0" u="none" strike="noStrike" dirty="0">
                <a:solidFill>
                  <a:schemeClr val="bg1"/>
                </a:solidFill>
                <a:effectLst/>
                <a:hlinkClick r:id="rId8">
                  <a:extLst>
                    <a:ext uri="{A12FA001-AC4F-418D-AE19-62706E023703}">
                      <ahyp:hlinkClr xmlns:ahyp="http://schemas.microsoft.com/office/drawing/2018/hyperlinkcolor" val="tx"/>
                    </a:ext>
                  </a:extLst>
                </a:hlinkClick>
              </a:rPr>
              <a:t>Case Studies: A Modular Fix</a:t>
            </a:r>
            <a:r>
              <a:rPr lang="en-US" sz="1400" b="0" i="0" dirty="0">
                <a:solidFill>
                  <a:schemeClr val="bg1"/>
                </a:solidFill>
                <a:effectLst/>
              </a:rPr>
              <a:t>, Quality Magazine, June 2008</a:t>
            </a:r>
          </a:p>
          <a:p>
            <a:pPr algn="l" fontAlgn="base">
              <a:buFont typeface="Arial" panose="020B0604020202020204" pitchFamily="34" charset="0"/>
              <a:buChar char="•"/>
            </a:pPr>
            <a:r>
              <a:rPr lang="en-US" sz="1400" b="0" i="0" u="none" strike="noStrike" dirty="0">
                <a:solidFill>
                  <a:schemeClr val="bg1"/>
                </a:solidFill>
                <a:effectLst/>
                <a:hlinkClick r:id="rId9">
                  <a:extLst>
                    <a:ext uri="{A12FA001-AC4F-418D-AE19-62706E023703}">
                      <ahyp:hlinkClr xmlns:ahyp="http://schemas.microsoft.com/office/drawing/2018/hyperlinkcolor" val="tx"/>
                    </a:ext>
                  </a:extLst>
                </a:hlinkClick>
              </a:rPr>
              <a:t>Simplicity Key to CMM Fixturing</a:t>
            </a:r>
            <a:r>
              <a:rPr lang="en-US" sz="1400" b="0" i="0" dirty="0">
                <a:solidFill>
                  <a:schemeClr val="bg1"/>
                </a:solidFill>
                <a:effectLst/>
              </a:rPr>
              <a:t>, Quality Magazine, February 2004</a:t>
            </a:r>
          </a:p>
          <a:p>
            <a:pPr algn="l" fontAlgn="base">
              <a:buFont typeface="Arial" panose="020B0604020202020204" pitchFamily="34" charset="0"/>
              <a:buChar char="•"/>
            </a:pPr>
            <a:r>
              <a:rPr lang="en-US" sz="1400" dirty="0">
                <a:solidFill>
                  <a:schemeClr val="bg1"/>
                </a:solidFill>
                <a:hlinkClick r:id="rId10" action="ppaction://hlinkfile">
                  <a:extLst>
                    <a:ext uri="{A12FA001-AC4F-418D-AE19-62706E023703}">
                      <ahyp:hlinkClr xmlns:ahyp="http://schemas.microsoft.com/office/drawing/2018/hyperlinkcolor" val="tx"/>
                    </a:ext>
                  </a:extLst>
                </a:hlinkClick>
              </a:rPr>
              <a:t> American Modular Tooling Full Line Catalog</a:t>
            </a:r>
            <a:endParaRPr lang="en-US" sz="1400" dirty="0">
              <a:solidFill>
                <a:schemeClr val="bg1"/>
              </a:solidFill>
            </a:endParaRPr>
          </a:p>
          <a:p>
            <a:pPr algn="l" fontAlgn="base">
              <a:buFont typeface="Arial" panose="020B0604020202020204" pitchFamily="34" charset="0"/>
              <a:buChar char="•"/>
            </a:pPr>
            <a:r>
              <a:rPr lang="en-US" sz="1400" b="0" i="0" dirty="0">
                <a:solidFill>
                  <a:schemeClr val="bg1"/>
                </a:solidFill>
                <a:effectLst/>
                <a:hlinkClick r:id="rId11" action="ppaction://hlinkfile">
                  <a:extLst>
                    <a:ext uri="{A12FA001-AC4F-418D-AE19-62706E023703}">
                      <ahyp:hlinkClr xmlns:ahyp="http://schemas.microsoft.com/office/drawing/2018/hyperlinkcolor" val="tx"/>
                    </a:ext>
                  </a:extLst>
                </a:hlinkClick>
              </a:rPr>
              <a:t> American Modular Tooling Studio Tools Catalog</a:t>
            </a:r>
            <a:endParaRPr lang="en-US" sz="1400" b="0" i="0" dirty="0">
              <a:solidFill>
                <a:schemeClr val="bg1"/>
              </a:solidFill>
              <a:effectLst/>
            </a:endParaRPr>
          </a:p>
          <a:p>
            <a:pPr algn="l" fontAlgn="base">
              <a:buFont typeface="Arial" panose="020B0604020202020204" pitchFamily="34" charset="0"/>
              <a:buChar char="•"/>
            </a:pPr>
            <a:endParaRPr lang="en-US" sz="1400" dirty="0">
              <a:solidFill>
                <a:schemeClr val="bg1"/>
              </a:solidFill>
            </a:endParaRPr>
          </a:p>
          <a:p>
            <a:pPr algn="l" fontAlgn="base"/>
            <a:r>
              <a:rPr lang="en-US" sz="1400" b="1" i="0" dirty="0">
                <a:solidFill>
                  <a:schemeClr val="bg1"/>
                </a:solidFill>
                <a:effectLst/>
              </a:rPr>
              <a:t>Styli and CMM Accessories:</a:t>
            </a:r>
          </a:p>
          <a:p>
            <a:pPr algn="l" fontAlgn="base"/>
            <a:r>
              <a:rPr lang="en-US" sz="1400" b="0" i="0" dirty="0">
                <a:solidFill>
                  <a:schemeClr val="bg1"/>
                </a:solidFill>
                <a:effectLst/>
              </a:rPr>
              <a:t>​</a:t>
            </a:r>
          </a:p>
          <a:p>
            <a:pPr algn="l" fontAlgn="base">
              <a:buFont typeface="Arial" panose="020B0604020202020204" pitchFamily="34" charset="0"/>
              <a:buChar char="•"/>
            </a:pPr>
            <a:r>
              <a:rPr lang="en-US" sz="1400" b="0" i="0" u="none" strike="noStrike" dirty="0">
                <a:solidFill>
                  <a:schemeClr val="bg1"/>
                </a:solidFill>
                <a:effectLst/>
                <a:hlinkClick r:id="rId12">
                  <a:extLst>
                    <a:ext uri="{A12FA001-AC4F-418D-AE19-62706E023703}">
                      <ahyp:hlinkClr xmlns:ahyp="http://schemas.microsoft.com/office/drawing/2018/hyperlinkcolor" val="tx"/>
                    </a:ext>
                  </a:extLst>
                </a:hlinkClick>
              </a:rPr>
              <a:t>Five Steps to Selecting Styli</a:t>
            </a:r>
            <a:r>
              <a:rPr lang="en-US" sz="1400" b="0" i="0" dirty="0">
                <a:solidFill>
                  <a:schemeClr val="bg1"/>
                </a:solidFill>
                <a:effectLst/>
              </a:rPr>
              <a:t>, Quality Magazine, February 2009</a:t>
            </a:r>
          </a:p>
          <a:p>
            <a:pPr algn="l" fontAlgn="base">
              <a:buFont typeface="Arial" panose="020B0604020202020204" pitchFamily="34" charset="0"/>
              <a:buChar char="•"/>
            </a:pPr>
            <a:r>
              <a:rPr lang="en-US" sz="1400" b="0" i="0" u="none" strike="noStrike" dirty="0">
                <a:solidFill>
                  <a:schemeClr val="bg1"/>
                </a:solidFill>
                <a:effectLst/>
                <a:hlinkClick r:id="rId13">
                  <a:extLst>
                    <a:ext uri="{A12FA001-AC4F-418D-AE19-62706E023703}">
                      <ahyp:hlinkClr xmlns:ahyp="http://schemas.microsoft.com/office/drawing/2018/hyperlinkcolor" val="tx"/>
                    </a:ext>
                  </a:extLst>
                </a:hlinkClick>
              </a:rPr>
              <a:t>Probes Push CMMs Forward</a:t>
            </a:r>
            <a:r>
              <a:rPr lang="en-US" sz="1400" b="0" i="0" dirty="0">
                <a:solidFill>
                  <a:schemeClr val="bg1"/>
                </a:solidFill>
                <a:effectLst/>
              </a:rPr>
              <a:t>, Quality Magazine, May 2003</a:t>
            </a:r>
          </a:p>
          <a:p>
            <a:pPr algn="l" fontAlgn="base">
              <a:buFont typeface="Arial" panose="020B0604020202020204" pitchFamily="34" charset="0"/>
              <a:buChar char="•"/>
            </a:pPr>
            <a:r>
              <a:rPr lang="en-US" sz="1400" dirty="0">
                <a:solidFill>
                  <a:schemeClr val="bg1"/>
                </a:solidFill>
                <a:hlinkClick r:id="rId14" action="ppaction://hlinkfile">
                  <a:extLst>
                    <a:ext uri="{A12FA001-AC4F-418D-AE19-62706E023703}">
                      <ahyp:hlinkClr xmlns:ahyp="http://schemas.microsoft.com/office/drawing/2018/hyperlinkcolor" val="tx"/>
                    </a:ext>
                  </a:extLst>
                </a:hlinkClick>
              </a:rPr>
              <a:t> CMM Styli and Accessories Full Line Catalog</a:t>
            </a:r>
            <a:endParaRPr lang="en-US" sz="1400" b="0" i="0" dirty="0">
              <a:solidFill>
                <a:schemeClr val="bg1"/>
              </a:solidFill>
              <a:effectLst/>
            </a:endParaRPr>
          </a:p>
          <a:p>
            <a:pPr algn="l" fontAlgn="base">
              <a:buFont typeface="Arial" panose="020B0604020202020204" pitchFamily="34" charset="0"/>
              <a:buChar char="•"/>
            </a:pPr>
            <a:endParaRPr lang="en-US" sz="1400" b="0" i="0" dirty="0">
              <a:solidFill>
                <a:schemeClr val="bg1"/>
              </a:solidFill>
              <a:effectLst/>
            </a:endParaRPr>
          </a:p>
          <a:p>
            <a:pPr algn="l" fontAlgn="base"/>
            <a:r>
              <a:rPr lang="en-US" sz="1400" b="1" i="0" dirty="0">
                <a:solidFill>
                  <a:schemeClr val="bg1"/>
                </a:solidFill>
                <a:effectLst/>
              </a:rPr>
              <a:t>Measurements and Standards:</a:t>
            </a:r>
          </a:p>
          <a:p>
            <a:pPr algn="l" fontAlgn="base"/>
            <a:r>
              <a:rPr lang="en-US" sz="1400" b="0" i="0" dirty="0">
                <a:solidFill>
                  <a:schemeClr val="bg1"/>
                </a:solidFill>
                <a:effectLst/>
              </a:rPr>
              <a:t>​</a:t>
            </a:r>
          </a:p>
          <a:p>
            <a:pPr algn="l" fontAlgn="base">
              <a:buFont typeface="Arial" panose="020B0604020202020204" pitchFamily="34" charset="0"/>
              <a:buChar char="•"/>
            </a:pPr>
            <a:r>
              <a:rPr lang="en-US" sz="1400" b="0" i="0" u="none" strike="noStrike" dirty="0">
                <a:solidFill>
                  <a:schemeClr val="bg1"/>
                </a:solidFill>
                <a:effectLst/>
                <a:hlinkClick r:id="rId15">
                  <a:extLst>
                    <a:ext uri="{A12FA001-AC4F-418D-AE19-62706E023703}">
                      <ahyp:hlinkClr xmlns:ahyp="http://schemas.microsoft.com/office/drawing/2018/hyperlinkcolor" val="tx"/>
                    </a:ext>
                  </a:extLst>
                </a:hlinkClick>
              </a:rPr>
              <a:t>What is Uncertainty? In Metrology, It's Truly a Deep, Sensitive Subject</a:t>
            </a:r>
            <a:r>
              <a:rPr lang="en-US" sz="1400" b="0" i="0" dirty="0">
                <a:solidFill>
                  <a:schemeClr val="bg1"/>
                </a:solidFill>
                <a:effectLst/>
              </a:rPr>
              <a:t>, Quality Magazine, May 2022</a:t>
            </a:r>
          </a:p>
          <a:p>
            <a:pPr algn="l" fontAlgn="base">
              <a:buFont typeface="Arial" panose="020B0604020202020204" pitchFamily="34" charset="0"/>
              <a:buChar char="•"/>
            </a:pPr>
            <a:r>
              <a:rPr lang="en-US" sz="1400" dirty="0">
                <a:solidFill>
                  <a:schemeClr val="bg1"/>
                </a:solidFill>
                <a:hlinkClick r:id="rId16" action="ppaction://hlinkfile">
                  <a:extLst>
                    <a:ext uri="{A12FA001-AC4F-418D-AE19-62706E023703}">
                      <ahyp:hlinkClr xmlns:ahyp="http://schemas.microsoft.com/office/drawing/2018/hyperlinkcolor" val="tx"/>
                    </a:ext>
                  </a:extLst>
                </a:hlinkClick>
              </a:rPr>
              <a:t> Measurement and Standards Full Line Catalog</a:t>
            </a:r>
            <a:endParaRPr lang="en-US" sz="1400" b="0" i="0" dirty="0">
              <a:solidFill>
                <a:schemeClr val="bg1"/>
              </a:solidFill>
              <a:effectLst/>
            </a:endParaRPr>
          </a:p>
          <a:p>
            <a:pPr algn="l" fontAlgn="base">
              <a:buFont typeface="Arial" panose="020B0604020202020204" pitchFamily="34" charset="0"/>
              <a:buChar char="•"/>
            </a:pPr>
            <a:endParaRPr lang="en-US" sz="1400" b="0" i="0" dirty="0">
              <a:solidFill>
                <a:schemeClr val="bg1"/>
              </a:solidFill>
              <a:effectLst/>
            </a:endParaRPr>
          </a:p>
        </p:txBody>
      </p:sp>
    </p:spTree>
    <p:extLst>
      <p:ext uri="{BB962C8B-B14F-4D97-AF65-F5344CB8AC3E}">
        <p14:creationId xmlns:p14="http://schemas.microsoft.com/office/powerpoint/2010/main" val="154337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B4FCCE-0038-469F-8752-6FED55DC6BFF}"/>
              </a:ext>
            </a:extLst>
          </p:cNvPr>
          <p:cNvGraphicFramePr>
            <a:graphicFrameLocks noGrp="1"/>
          </p:cNvGraphicFramePr>
          <p:nvPr>
            <p:extLst>
              <p:ext uri="{D42A27DB-BD31-4B8C-83A1-F6EECF244321}">
                <p14:modId xmlns:p14="http://schemas.microsoft.com/office/powerpoint/2010/main" val="2682857705"/>
              </p:ext>
            </p:extLst>
          </p:nvPr>
        </p:nvGraphicFramePr>
        <p:xfrm>
          <a:off x="914400" y="1981200"/>
          <a:ext cx="4038600" cy="3870960"/>
        </p:xfrm>
        <a:graphic>
          <a:graphicData uri="http://schemas.openxmlformats.org/drawingml/2006/table">
            <a:tbl>
              <a:tblPr firstRow="1" bandRow="1">
                <a:tableStyleId>{2D5ABB26-0587-4C30-8999-92F81FD0307C}</a:tableStyleId>
              </a:tblPr>
              <a:tblGrid>
                <a:gridCol w="3048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endParaRPr lang="en-US" sz="800" b="1" dirty="0">
                        <a:solidFill>
                          <a:schemeClr val="bg1"/>
                        </a:solidFill>
                        <a:latin typeface="Roboto Light" pitchFamily="2" charset="0"/>
                        <a:ea typeface="Roboto Light" pitchFamily="2" charset="0"/>
                      </a:endParaRPr>
                    </a:p>
                  </a:txBody>
                  <a:tcPr>
                    <a:lnL w="12700" cap="flat" cmpd="sng" algn="ctr">
                      <a:solidFill>
                        <a:schemeClr val="tx1"/>
                      </a:solidFill>
                      <a:prstDash val="solid"/>
                      <a:round/>
                      <a:headEnd type="none" w="med" len="med"/>
                      <a:tailEnd type="none" w="med" len="med"/>
                    </a:lnL>
                    <a:noFill/>
                  </a:tcPr>
                </a:tc>
                <a:tc>
                  <a:txBody>
                    <a:bodyPr/>
                    <a:lstStyle/>
                    <a:p>
                      <a:r>
                        <a:rPr lang="en-US" b="1" dirty="0">
                          <a:solidFill>
                            <a:schemeClr val="bg1"/>
                          </a:solidFill>
                          <a:latin typeface="Roboto Light" pitchFamily="2" charset="0"/>
                          <a:ea typeface="Roboto Light" pitchFamily="2" charset="0"/>
                        </a:rPr>
                        <a:t>American Modular Tooling</a:t>
                      </a:r>
                    </a:p>
                  </a:txBody>
                  <a:tcPr/>
                </a:tc>
                <a:extLst>
                  <a:ext uri="{0D108BD9-81ED-4DB2-BD59-A6C34878D82A}">
                    <a16:rowId xmlns:a16="http://schemas.microsoft.com/office/drawing/2014/main" val="10000"/>
                  </a:ext>
                </a:extLst>
              </a:tr>
              <a:tr h="370840">
                <a:tc>
                  <a:txBody>
                    <a:bodyPr/>
                    <a:lstStyle/>
                    <a:p>
                      <a:endParaRPr lang="en-US" sz="800" dirty="0">
                        <a:solidFill>
                          <a:schemeClr val="bg1"/>
                        </a:solidFill>
                        <a:latin typeface="Roboto Light" pitchFamily="2" charset="0"/>
                        <a:ea typeface="Roboto Light" pitchFamily="2" charset="0"/>
                      </a:endParaRPr>
                    </a:p>
                  </a:txBody>
                  <a:tcPr>
                    <a:lnL w="12700" cap="flat" cmpd="sng" algn="ctr">
                      <a:solidFill>
                        <a:schemeClr val="tx1"/>
                      </a:solidFill>
                      <a:prstDash val="solid"/>
                      <a:round/>
                      <a:headEnd type="none" w="med" len="med"/>
                      <a:tailEnd type="none" w="med" len="med"/>
                    </a:lnL>
                    <a:noFill/>
                  </a:tcPr>
                </a:tc>
                <a:tc>
                  <a:txBody>
                    <a:bodyPr/>
                    <a:lstStyle/>
                    <a:p>
                      <a:r>
                        <a:rPr lang="en-US" sz="1600" dirty="0">
                          <a:solidFill>
                            <a:schemeClr val="bg1"/>
                          </a:solidFill>
                          <a:latin typeface="Roboto Light" pitchFamily="2" charset="0"/>
                          <a:ea typeface="Roboto Light" pitchFamily="2" charset="0"/>
                        </a:rPr>
                        <a:t>Paul Marino Gages,</a:t>
                      </a:r>
                      <a:r>
                        <a:rPr lang="en-US" sz="1600" baseline="0" dirty="0">
                          <a:solidFill>
                            <a:schemeClr val="bg1"/>
                          </a:solidFill>
                          <a:latin typeface="Roboto Light" pitchFamily="2" charset="0"/>
                          <a:ea typeface="Roboto Light" pitchFamily="2" charset="0"/>
                        </a:rPr>
                        <a:t> LLC.</a:t>
                      </a:r>
                    </a:p>
                    <a:p>
                      <a:r>
                        <a:rPr lang="en-US" sz="1600" baseline="0" dirty="0">
                          <a:solidFill>
                            <a:schemeClr val="bg1"/>
                          </a:solidFill>
                          <a:latin typeface="Roboto Light" pitchFamily="2" charset="0"/>
                          <a:ea typeface="Roboto Light" pitchFamily="2" charset="0"/>
                        </a:rPr>
                        <a:t>PWM Measurements &amp; Standards</a:t>
                      </a:r>
                    </a:p>
                    <a:p>
                      <a:r>
                        <a:rPr lang="en-US" sz="1600" baseline="0" dirty="0">
                          <a:solidFill>
                            <a:schemeClr val="bg1"/>
                          </a:solidFill>
                          <a:latin typeface="Roboto Light" pitchFamily="2" charset="0"/>
                          <a:ea typeface="Roboto Light" pitchFamily="2" charset="0"/>
                        </a:rPr>
                        <a:t>1 SE Ocean Blvd.</a:t>
                      </a:r>
                    </a:p>
                    <a:p>
                      <a:r>
                        <a:rPr lang="en-US" sz="1600" baseline="0" dirty="0">
                          <a:solidFill>
                            <a:schemeClr val="bg1"/>
                          </a:solidFill>
                          <a:latin typeface="Roboto Light" pitchFamily="2" charset="0"/>
                          <a:ea typeface="Roboto Light" pitchFamily="2" charset="0"/>
                        </a:rPr>
                        <a:t>Stuart, </a:t>
                      </a:r>
                      <a:r>
                        <a:rPr lang="en-US" sz="1600" baseline="0">
                          <a:solidFill>
                            <a:schemeClr val="bg1"/>
                          </a:solidFill>
                          <a:latin typeface="Roboto Light" pitchFamily="2" charset="0"/>
                          <a:ea typeface="Roboto Light" pitchFamily="2" charset="0"/>
                        </a:rPr>
                        <a:t>FL 34994 </a:t>
                      </a:r>
                      <a:r>
                        <a:rPr lang="en-US" sz="1600" baseline="0" dirty="0">
                          <a:solidFill>
                            <a:schemeClr val="bg1"/>
                          </a:solidFill>
                          <a:latin typeface="Roboto Light" pitchFamily="2" charset="0"/>
                          <a:ea typeface="Roboto Light" pitchFamily="2" charset="0"/>
                        </a:rPr>
                        <a:t>USA</a:t>
                      </a:r>
                    </a:p>
                    <a:p>
                      <a:endParaRPr lang="en-US" sz="1600" baseline="0" dirty="0">
                        <a:solidFill>
                          <a:schemeClr val="bg1"/>
                        </a:solidFill>
                        <a:latin typeface="Roboto Light" pitchFamily="2" charset="0"/>
                        <a:ea typeface="Roboto Light" pitchFamily="2" charset="0"/>
                      </a:endParaRPr>
                    </a:p>
                    <a:p>
                      <a:r>
                        <a:rPr lang="en-US" sz="1600" baseline="0" dirty="0">
                          <a:solidFill>
                            <a:schemeClr val="bg1"/>
                          </a:solidFill>
                          <a:latin typeface="Roboto Light" pitchFamily="2" charset="0"/>
                          <a:ea typeface="Roboto Light" pitchFamily="2" charset="0"/>
                        </a:rPr>
                        <a:t>Phone: 313.300.0134</a:t>
                      </a:r>
                      <a:endParaRPr lang="en-US" sz="1600" dirty="0">
                        <a:solidFill>
                          <a:schemeClr val="bg1"/>
                        </a:solidFill>
                        <a:latin typeface="Roboto Light" pitchFamily="2" charset="0"/>
                        <a:ea typeface="Roboto Light" pitchFamily="2" charset="0"/>
                      </a:endParaRPr>
                    </a:p>
                  </a:txBody>
                  <a:tcPr/>
                </a:tc>
                <a:extLst>
                  <a:ext uri="{0D108BD9-81ED-4DB2-BD59-A6C34878D82A}">
                    <a16:rowId xmlns:a16="http://schemas.microsoft.com/office/drawing/2014/main" val="10001"/>
                  </a:ext>
                </a:extLst>
              </a:tr>
              <a:tr h="1366520">
                <a:tc>
                  <a:txBody>
                    <a:bodyPr/>
                    <a:lstStyle/>
                    <a:p>
                      <a:endParaRPr lang="en-US" sz="800" dirty="0">
                        <a:solidFill>
                          <a:schemeClr val="bg1"/>
                        </a:solidFill>
                        <a:latin typeface="Roboto Light" pitchFamily="2" charset="0"/>
                        <a:ea typeface="Roboto Light" pitchFamily="2" charset="0"/>
                      </a:endParaRPr>
                    </a:p>
                  </a:txBody>
                  <a:tcPr>
                    <a:lnL w="12700" cap="flat" cmpd="sng" algn="ctr">
                      <a:solidFill>
                        <a:schemeClr val="tx1"/>
                      </a:solidFill>
                      <a:prstDash val="solid"/>
                      <a:round/>
                      <a:headEnd type="none" w="med" len="med"/>
                      <a:tailEnd type="none" w="med" len="med"/>
                    </a:lnL>
                    <a:noFill/>
                  </a:tcPr>
                </a:tc>
                <a:tc>
                  <a:txBody>
                    <a:bodyPr/>
                    <a:lstStyle/>
                    <a:p>
                      <a:r>
                        <a:rPr lang="en-US" sz="1600" dirty="0">
                          <a:solidFill>
                            <a:schemeClr val="bg1"/>
                          </a:solidFill>
                          <a:latin typeface="Roboto Light" pitchFamily="2" charset="0"/>
                          <a:ea typeface="Roboto Light" pitchFamily="2" charset="0"/>
                        </a:rPr>
                        <a:t>Email: </a:t>
                      </a:r>
                      <a:r>
                        <a:rPr lang="en-US" sz="1600" dirty="0">
                          <a:solidFill>
                            <a:schemeClr val="bg1"/>
                          </a:solidFill>
                          <a:latin typeface="Roboto Light" pitchFamily="2" charset="0"/>
                          <a:ea typeface="Roboto Light" pitchFamily="2" charset="0"/>
                          <a:hlinkClick r:id="rId2">
                            <a:extLst>
                              <a:ext uri="{A12FA001-AC4F-418D-AE19-62706E023703}">
                                <ahyp:hlinkClr xmlns:ahyp="http://schemas.microsoft.com/office/drawing/2018/hyperlinkcolor" val="tx"/>
                              </a:ext>
                            </a:extLst>
                          </a:hlinkClick>
                        </a:rPr>
                        <a:t>pwminc@pmargage.com</a:t>
                      </a:r>
                      <a:endParaRPr lang="en-US" sz="1600" dirty="0">
                        <a:solidFill>
                          <a:schemeClr val="bg1"/>
                        </a:solidFill>
                        <a:latin typeface="Roboto Light" pitchFamily="2" charset="0"/>
                        <a:ea typeface="Roboto Light" pitchFamily="2" charset="0"/>
                      </a:endParaRPr>
                    </a:p>
                    <a:p>
                      <a:r>
                        <a:rPr lang="en-US" sz="1600" dirty="0">
                          <a:solidFill>
                            <a:schemeClr val="bg1"/>
                          </a:solidFill>
                          <a:latin typeface="Roboto Light" pitchFamily="2" charset="0"/>
                          <a:ea typeface="Roboto Light" pitchFamily="2" charset="0"/>
                        </a:rPr>
                        <a:t>Web: </a:t>
                      </a:r>
                      <a:r>
                        <a:rPr lang="en-US" sz="1600" dirty="0">
                          <a:solidFill>
                            <a:schemeClr val="bg1"/>
                          </a:solidFill>
                          <a:latin typeface="Roboto Light" pitchFamily="2" charset="0"/>
                          <a:ea typeface="Roboto Light" pitchFamily="2" charset="0"/>
                          <a:hlinkClick r:id="rId3">
                            <a:extLst>
                              <a:ext uri="{A12FA001-AC4F-418D-AE19-62706E023703}">
                                <ahyp:hlinkClr xmlns:ahyp="http://schemas.microsoft.com/office/drawing/2018/hyperlinkcolor" val="tx"/>
                              </a:ext>
                            </a:extLst>
                          </a:hlinkClick>
                        </a:rPr>
                        <a:t>pmargage.com</a:t>
                      </a:r>
                      <a:r>
                        <a:rPr lang="en-US" sz="1600" dirty="0">
                          <a:solidFill>
                            <a:schemeClr val="bg1"/>
                          </a:solidFill>
                          <a:latin typeface="Roboto Light" pitchFamily="2" charset="0"/>
                          <a:ea typeface="Roboto Light" pitchFamily="2" charset="0"/>
                        </a:rPr>
                        <a:t> / </a:t>
                      </a:r>
                      <a:r>
                        <a:rPr lang="en-US" sz="1600" dirty="0">
                          <a:solidFill>
                            <a:schemeClr val="bg1"/>
                          </a:solidFill>
                          <a:latin typeface="Roboto Light" pitchFamily="2" charset="0"/>
                          <a:ea typeface="Roboto Light" pitchFamily="2" charset="0"/>
                          <a:hlinkClick r:id="rId4">
                            <a:extLst>
                              <a:ext uri="{A12FA001-AC4F-418D-AE19-62706E023703}">
                                <ahyp:hlinkClr xmlns:ahyp="http://schemas.microsoft.com/office/drawing/2018/hyperlinkcolor" val="tx"/>
                              </a:ext>
                            </a:extLst>
                          </a:hlinkClick>
                        </a:rPr>
                        <a:t>shoppwm.com</a:t>
                      </a:r>
                      <a:endParaRPr lang="en-US" sz="1600" dirty="0">
                        <a:solidFill>
                          <a:schemeClr val="bg1"/>
                        </a:solidFill>
                        <a:latin typeface="Roboto Light" pitchFamily="2" charset="0"/>
                        <a:ea typeface="Roboto Light" pitchFamily="2" charset="0"/>
                      </a:endParaRPr>
                    </a:p>
                    <a:p>
                      <a:endParaRPr lang="en-US" sz="1600" dirty="0">
                        <a:solidFill>
                          <a:schemeClr val="bg1"/>
                        </a:solidFill>
                        <a:latin typeface="Roboto Light" pitchFamily="2" charset="0"/>
                        <a:ea typeface="Roboto Light" pitchFamily="2" charset="0"/>
                      </a:endParaRPr>
                    </a:p>
                    <a:p>
                      <a:r>
                        <a:rPr lang="en-US" sz="1600" dirty="0">
                          <a:solidFill>
                            <a:schemeClr val="bg1"/>
                          </a:solidFill>
                          <a:latin typeface="Roboto Light" pitchFamily="2" charset="0"/>
                          <a:ea typeface="Roboto Light" pitchFamily="2" charset="0"/>
                        </a:rPr>
                        <a:t>Linda Goodwin-Marino, President</a:t>
                      </a:r>
                    </a:p>
                    <a:p>
                      <a:r>
                        <a:rPr lang="en-US" sz="1600" dirty="0">
                          <a:solidFill>
                            <a:schemeClr val="bg1"/>
                          </a:solidFill>
                          <a:latin typeface="Roboto Light" pitchFamily="2" charset="0"/>
                          <a:ea typeface="Roboto Light" pitchFamily="2" charset="0"/>
                        </a:rPr>
                        <a:t>Email: </a:t>
                      </a:r>
                      <a:r>
                        <a:rPr lang="en-US" sz="1600" dirty="0">
                          <a:solidFill>
                            <a:schemeClr val="bg1"/>
                          </a:solidFill>
                          <a:latin typeface="Roboto Light" pitchFamily="2" charset="0"/>
                          <a:ea typeface="Roboto Light" pitchFamily="2" charset="0"/>
                          <a:hlinkClick r:id="rId5">
                            <a:extLst>
                              <a:ext uri="{A12FA001-AC4F-418D-AE19-62706E023703}">
                                <ahyp:hlinkClr xmlns:ahyp="http://schemas.microsoft.com/office/drawing/2018/hyperlinkcolor" val="tx"/>
                              </a:ext>
                            </a:extLst>
                          </a:hlinkClick>
                        </a:rPr>
                        <a:t>lmarino@pmargage.com</a:t>
                      </a:r>
                      <a:endParaRPr lang="en-US" sz="1600" dirty="0">
                        <a:solidFill>
                          <a:schemeClr val="bg1"/>
                        </a:solidFill>
                        <a:latin typeface="Roboto Light" pitchFamily="2" charset="0"/>
                        <a:ea typeface="Roboto Light" pitchFamily="2" charset="0"/>
                      </a:endParaRPr>
                    </a:p>
                  </a:txBody>
                  <a:tcPr/>
                </a:tc>
                <a:extLst>
                  <a:ext uri="{0D108BD9-81ED-4DB2-BD59-A6C34878D82A}">
                    <a16:rowId xmlns:a16="http://schemas.microsoft.com/office/drawing/2014/main" val="10002"/>
                  </a:ext>
                </a:extLst>
              </a:tr>
              <a:tr h="370840">
                <a:tc>
                  <a:txBody>
                    <a:bodyPr/>
                    <a:lstStyle/>
                    <a:p>
                      <a:endParaRPr lang="en-US" sz="800" dirty="0">
                        <a:solidFill>
                          <a:schemeClr val="bg1"/>
                        </a:solidFill>
                        <a:latin typeface="Roboto Light" pitchFamily="2" charset="0"/>
                        <a:ea typeface="Roboto Light" pitchFamily="2" charset="0"/>
                      </a:endParaRPr>
                    </a:p>
                  </a:txBody>
                  <a:tcPr>
                    <a:lnL w="12700" cap="flat" cmpd="sng" algn="ctr">
                      <a:solidFill>
                        <a:schemeClr val="tx1"/>
                      </a:solidFill>
                      <a:prstDash val="solid"/>
                      <a:round/>
                      <a:headEnd type="none" w="med" len="med"/>
                      <a:tailEnd type="none" w="med" len="med"/>
                    </a:lnL>
                    <a:noFill/>
                  </a:tcPr>
                </a:tc>
                <a:tc>
                  <a:txBody>
                    <a:bodyPr/>
                    <a:lstStyle/>
                    <a:p>
                      <a:pPr>
                        <a:buFont typeface="Symbol"/>
                        <a:buChar char="Å"/>
                      </a:pPr>
                      <a:r>
                        <a:rPr lang="en-US" sz="1600" dirty="0">
                          <a:solidFill>
                            <a:schemeClr val="bg1"/>
                          </a:solidFill>
                          <a:latin typeface="Roboto Light" pitchFamily="2" charset="0"/>
                          <a:ea typeface="Roboto Light" pitchFamily="2" charset="0"/>
                          <a:sym typeface="Symbol"/>
                        </a:rPr>
                        <a:t> Technical</a:t>
                      </a:r>
                      <a:r>
                        <a:rPr lang="en-US" sz="1600" baseline="0" dirty="0">
                          <a:solidFill>
                            <a:schemeClr val="bg1"/>
                          </a:solidFill>
                          <a:latin typeface="Roboto Light" pitchFamily="2" charset="0"/>
                          <a:ea typeface="Roboto Light" pitchFamily="2" charset="0"/>
                          <a:sym typeface="Symbol"/>
                        </a:rPr>
                        <a:t> Sales &amp;</a:t>
                      </a:r>
                      <a:r>
                        <a:rPr lang="en-US" sz="1600" dirty="0">
                          <a:solidFill>
                            <a:schemeClr val="bg1"/>
                          </a:solidFill>
                          <a:latin typeface="Roboto Light" pitchFamily="2" charset="0"/>
                          <a:ea typeface="Roboto Light" pitchFamily="2" charset="0"/>
                          <a:sym typeface="Symbol"/>
                        </a:rPr>
                        <a:t> Consultation</a:t>
                      </a:r>
                    </a:p>
                    <a:p>
                      <a:pPr>
                        <a:buFont typeface="Symbol"/>
                        <a:buChar char="Å"/>
                      </a:pPr>
                      <a:r>
                        <a:rPr lang="en-US" sz="1600" dirty="0">
                          <a:solidFill>
                            <a:schemeClr val="bg1"/>
                          </a:solidFill>
                          <a:latin typeface="Roboto Light" pitchFamily="2" charset="0"/>
                          <a:ea typeface="Roboto Light" pitchFamily="2" charset="0"/>
                          <a:sym typeface="Symbol"/>
                        </a:rPr>
                        <a:t> Woman Owned Small Business</a:t>
                      </a:r>
                      <a:endParaRPr lang="en-US" sz="1600" dirty="0">
                        <a:solidFill>
                          <a:schemeClr val="bg1"/>
                        </a:solidFill>
                        <a:latin typeface="Roboto Light" pitchFamily="2" charset="0"/>
                        <a:ea typeface="Roboto Light" pitchFamily="2" charset="0"/>
                      </a:endParaRPr>
                    </a:p>
                  </a:txBody>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BCAD49A4-F79E-862D-EB42-84AF98B807C0}"/>
              </a:ext>
            </a:extLst>
          </p:cNvPr>
          <p:cNvSpPr txBox="1"/>
          <p:nvPr/>
        </p:nvSpPr>
        <p:spPr>
          <a:xfrm>
            <a:off x="838200" y="914400"/>
            <a:ext cx="7315200" cy="923330"/>
          </a:xfrm>
          <a:prstGeom prst="rect">
            <a:avLst/>
          </a:prstGeom>
          <a:noFill/>
        </p:spPr>
        <p:txBody>
          <a:bodyPr wrap="square" rtlCol="0">
            <a:spAutoFit/>
          </a:bodyPr>
          <a:lstStyle/>
          <a:p>
            <a:r>
              <a:rPr lang="en-US" dirty="0">
                <a:solidFill>
                  <a:schemeClr val="bg1"/>
                </a:solidFill>
                <a:latin typeface="Roboto Light" pitchFamily="2" charset="0"/>
                <a:ea typeface="Roboto Light" pitchFamily="2" charset="0"/>
              </a:rPr>
              <a:t>If you would like more information about American Modular Tooling or to schedule a demonstration please visit our web sites or contact us with any method below and we’ll be happy to assist you.</a:t>
            </a:r>
          </a:p>
        </p:txBody>
      </p:sp>
      <p:sp>
        <p:nvSpPr>
          <p:cNvPr id="5" name="TextBox 4">
            <a:extLst>
              <a:ext uri="{FF2B5EF4-FFF2-40B4-BE49-F238E27FC236}">
                <a16:creationId xmlns:a16="http://schemas.microsoft.com/office/drawing/2014/main" id="{DE13977F-18C1-02C6-9299-237844510C1A}"/>
              </a:ext>
            </a:extLst>
          </p:cNvPr>
          <p:cNvSpPr txBox="1"/>
          <p:nvPr/>
        </p:nvSpPr>
        <p:spPr>
          <a:xfrm>
            <a:off x="2278423" y="5867400"/>
            <a:ext cx="4587153" cy="523220"/>
          </a:xfrm>
          <a:prstGeom prst="rect">
            <a:avLst/>
          </a:prstGeom>
          <a:noFill/>
        </p:spPr>
        <p:txBody>
          <a:bodyPr wrap="none" rtlCol="0">
            <a:spAutoFit/>
          </a:bodyPr>
          <a:lstStyle/>
          <a:p>
            <a:r>
              <a:rPr lang="en-US" sz="2800" dirty="0">
                <a:hlinkClick r:id="rId6"/>
              </a:rPr>
              <a:t>AmericanModularTooling.com</a:t>
            </a:r>
            <a:endParaRPr lang="en-US" sz="2800" dirty="0"/>
          </a:p>
        </p:txBody>
      </p:sp>
      <p:sp>
        <p:nvSpPr>
          <p:cNvPr id="2" name="TextBox 1">
            <a:extLst>
              <a:ext uri="{FF2B5EF4-FFF2-40B4-BE49-F238E27FC236}">
                <a16:creationId xmlns:a16="http://schemas.microsoft.com/office/drawing/2014/main" id="{00A85094-9831-DDD5-DE30-6DCCEBA5C7DE}"/>
              </a:ext>
            </a:extLst>
          </p:cNvPr>
          <p:cNvSpPr txBox="1"/>
          <p:nvPr/>
        </p:nvSpPr>
        <p:spPr>
          <a:xfrm>
            <a:off x="1066799" y="6480423"/>
            <a:ext cx="7010400" cy="338554"/>
          </a:xfrm>
          <a:prstGeom prst="rect">
            <a:avLst/>
          </a:prstGeom>
          <a:noFill/>
        </p:spPr>
        <p:txBody>
          <a:bodyPr wrap="square" rtlCol="0">
            <a:spAutoFit/>
          </a:bodyPr>
          <a:lstStyle/>
          <a:p>
            <a:pPr algn="ctr"/>
            <a:r>
              <a:rPr lang="en-US" sz="800" dirty="0">
                <a:solidFill>
                  <a:schemeClr val="bg1"/>
                </a:solidFill>
              </a:rPr>
              <a:t>The contents of this presentation are confidential and are copyrighted by Paul W. Marino Gages, Inc. </a:t>
            </a:r>
            <a:br>
              <a:rPr lang="en-US" sz="800" dirty="0">
                <a:solidFill>
                  <a:schemeClr val="bg1"/>
                </a:solidFill>
              </a:rPr>
            </a:br>
            <a:r>
              <a:rPr lang="en-US" sz="800" dirty="0">
                <a:solidFill>
                  <a:schemeClr val="bg1"/>
                </a:solidFill>
              </a:rPr>
              <a:t>AMT and American Modular Tooling are registered trade names of Paul W. Marino Gages, Inc., use by permission only.</a:t>
            </a:r>
          </a:p>
        </p:txBody>
      </p:sp>
    </p:spTree>
    <p:extLst>
      <p:ext uri="{BB962C8B-B14F-4D97-AF65-F5344CB8AC3E}">
        <p14:creationId xmlns:p14="http://schemas.microsoft.com/office/powerpoint/2010/main" val="226233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FA4E4-C0F8-1C74-A115-D3640758F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522728"/>
            <a:ext cx="4876800" cy="3657600"/>
          </a:xfrm>
          <a:prstGeom prst="rect">
            <a:avLst/>
          </a:prstGeom>
        </p:spPr>
      </p:pic>
      <p:pic>
        <p:nvPicPr>
          <p:cNvPr id="7" name="Picture 6">
            <a:extLst>
              <a:ext uri="{FF2B5EF4-FFF2-40B4-BE49-F238E27FC236}">
                <a16:creationId xmlns:a16="http://schemas.microsoft.com/office/drawing/2014/main" id="{03FB7EAA-4A1B-77AF-7AEB-AA8F63173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438400"/>
            <a:ext cx="2286000" cy="1578864"/>
          </a:xfrm>
          <a:prstGeom prst="rect">
            <a:avLst/>
          </a:prstGeom>
        </p:spPr>
      </p:pic>
      <p:pic>
        <p:nvPicPr>
          <p:cNvPr id="9" name="Picture 8">
            <a:extLst>
              <a:ext uri="{FF2B5EF4-FFF2-40B4-BE49-F238E27FC236}">
                <a16:creationId xmlns:a16="http://schemas.microsoft.com/office/drawing/2014/main" id="{925596A3-5AA5-58B6-1E99-6CD2A8CBC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438400"/>
            <a:ext cx="2392218" cy="1578864"/>
          </a:xfrm>
          <a:prstGeom prst="rect">
            <a:avLst/>
          </a:prstGeom>
        </p:spPr>
      </p:pic>
      <p:pic>
        <p:nvPicPr>
          <p:cNvPr id="11" name="Picture 10">
            <a:extLst>
              <a:ext uri="{FF2B5EF4-FFF2-40B4-BE49-F238E27FC236}">
                <a16:creationId xmlns:a16="http://schemas.microsoft.com/office/drawing/2014/main" id="{8260EF68-92C1-6EF7-FADB-ABA556D357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2" y="2438399"/>
            <a:ext cx="1904998" cy="1603373"/>
          </a:xfrm>
          <a:prstGeom prst="rect">
            <a:avLst/>
          </a:prstGeom>
          <a:ln>
            <a:solidFill>
              <a:schemeClr val="bg1">
                <a:lumMod val="75000"/>
              </a:schemeClr>
            </a:solidFill>
          </a:ln>
        </p:spPr>
      </p:pic>
      <p:sp>
        <p:nvSpPr>
          <p:cNvPr id="12" name="Title 1">
            <a:extLst>
              <a:ext uri="{FF2B5EF4-FFF2-40B4-BE49-F238E27FC236}">
                <a16:creationId xmlns:a16="http://schemas.microsoft.com/office/drawing/2014/main" id="{1009B48A-8AE5-87D3-915E-381990BFE312}"/>
              </a:ext>
            </a:extLst>
          </p:cNvPr>
          <p:cNvSpPr txBox="1">
            <a:spLocks/>
          </p:cNvSpPr>
          <p:nvPr/>
        </p:nvSpPr>
        <p:spPr>
          <a:xfrm>
            <a:off x="457200" y="762000"/>
            <a:ext cx="8229600" cy="655638"/>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Roboto Light" pitchFamily="2" charset="0"/>
                <a:ea typeface="Roboto Light" pitchFamily="2" charset="0"/>
                <a:cs typeface="+mj-cs"/>
              </a:defRPr>
            </a:lvl1pPr>
          </a:lstStyle>
          <a:p>
            <a:r>
              <a:rPr lang="en-US" dirty="0">
                <a:solidFill>
                  <a:schemeClr val="bg1"/>
                </a:solidFill>
              </a:rPr>
              <a:t>AMT Studio Tables</a:t>
            </a:r>
          </a:p>
        </p:txBody>
      </p:sp>
      <p:sp>
        <p:nvSpPr>
          <p:cNvPr id="13" name="TextBox 12">
            <a:extLst>
              <a:ext uri="{FF2B5EF4-FFF2-40B4-BE49-F238E27FC236}">
                <a16:creationId xmlns:a16="http://schemas.microsoft.com/office/drawing/2014/main" id="{90D35657-B4CD-5252-9A1F-D3D57C144ABA}"/>
              </a:ext>
            </a:extLst>
          </p:cNvPr>
          <p:cNvSpPr txBox="1"/>
          <p:nvPr/>
        </p:nvSpPr>
        <p:spPr>
          <a:xfrm>
            <a:off x="1219200" y="1506472"/>
            <a:ext cx="7162800" cy="830997"/>
          </a:xfrm>
          <a:prstGeom prst="rect">
            <a:avLst/>
          </a:prstGeom>
          <a:noFill/>
        </p:spPr>
        <p:txBody>
          <a:bodyPr wrap="square" rtlCol="0">
            <a:spAutoFit/>
          </a:bodyPr>
          <a:lstStyle/>
          <a:p>
            <a:r>
              <a:rPr lang="en-US" sz="1600" dirty="0">
                <a:solidFill>
                  <a:schemeClr val="bg1"/>
                </a:solidFill>
              </a:rPr>
              <a:t>AMT Studio Tables are available in any size and scale, full or half-model, to your specifications. An optional, adjustable mirror moves away from the model centerline for easy milling and hand sculpting and offers excellent display and preview quality.</a:t>
            </a:r>
          </a:p>
        </p:txBody>
      </p:sp>
    </p:spTree>
    <p:extLst>
      <p:ext uri="{BB962C8B-B14F-4D97-AF65-F5344CB8AC3E}">
        <p14:creationId xmlns:p14="http://schemas.microsoft.com/office/powerpoint/2010/main" val="403550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65ED-6BB8-72FB-8F6E-398FA1F3C076}"/>
              </a:ext>
            </a:extLst>
          </p:cNvPr>
          <p:cNvSpPr>
            <a:spLocks noGrp="1"/>
          </p:cNvSpPr>
          <p:nvPr>
            <p:ph type="title"/>
          </p:nvPr>
        </p:nvSpPr>
        <p:spPr/>
        <p:txBody>
          <a:bodyPr>
            <a:normAutofit fontScale="90000"/>
          </a:bodyPr>
          <a:lstStyle/>
          <a:p>
            <a:r>
              <a:rPr lang="en-US" dirty="0">
                <a:solidFill>
                  <a:schemeClr val="bg1"/>
                </a:solidFill>
              </a:rPr>
              <a:t>Interior Buck</a:t>
            </a:r>
          </a:p>
        </p:txBody>
      </p:sp>
      <p:pic>
        <p:nvPicPr>
          <p:cNvPr id="4" name="Picture 3">
            <a:extLst>
              <a:ext uri="{FF2B5EF4-FFF2-40B4-BE49-F238E27FC236}">
                <a16:creationId xmlns:a16="http://schemas.microsoft.com/office/drawing/2014/main" id="{E78D1EA2-4372-1D40-615A-5EC196BABD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93682"/>
            <a:ext cx="4534595" cy="2349054"/>
          </a:xfrm>
          <a:prstGeom prst="rect">
            <a:avLst/>
          </a:prstGeom>
        </p:spPr>
      </p:pic>
      <p:pic>
        <p:nvPicPr>
          <p:cNvPr id="6" name="Picture 5">
            <a:extLst>
              <a:ext uri="{FF2B5EF4-FFF2-40B4-BE49-F238E27FC236}">
                <a16:creationId xmlns:a16="http://schemas.microsoft.com/office/drawing/2014/main" id="{EC86620D-BD1E-619E-E96E-504CE4469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905000"/>
            <a:ext cx="4343400" cy="2123827"/>
          </a:xfrm>
          <a:prstGeom prst="rect">
            <a:avLst/>
          </a:prstGeom>
        </p:spPr>
      </p:pic>
      <p:pic>
        <p:nvPicPr>
          <p:cNvPr id="8" name="Picture 7">
            <a:extLst>
              <a:ext uri="{FF2B5EF4-FFF2-40B4-BE49-F238E27FC236}">
                <a16:creationId xmlns:a16="http://schemas.microsoft.com/office/drawing/2014/main" id="{4C6B5E04-AD93-518A-3F86-E979DC21B0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319" y="4093682"/>
            <a:ext cx="4309281" cy="2349054"/>
          </a:xfrm>
          <a:prstGeom prst="rect">
            <a:avLst/>
          </a:prstGeom>
        </p:spPr>
      </p:pic>
      <p:sp>
        <p:nvSpPr>
          <p:cNvPr id="9" name="TextBox 8">
            <a:extLst>
              <a:ext uri="{FF2B5EF4-FFF2-40B4-BE49-F238E27FC236}">
                <a16:creationId xmlns:a16="http://schemas.microsoft.com/office/drawing/2014/main" id="{AFD2D55D-FB07-40EF-EECA-43BDB4E8B3FF}"/>
              </a:ext>
            </a:extLst>
          </p:cNvPr>
          <p:cNvSpPr txBox="1"/>
          <p:nvPr/>
        </p:nvSpPr>
        <p:spPr>
          <a:xfrm>
            <a:off x="4710752" y="1905000"/>
            <a:ext cx="4038600" cy="923330"/>
          </a:xfrm>
          <a:prstGeom prst="rect">
            <a:avLst/>
          </a:prstGeom>
          <a:noFill/>
        </p:spPr>
        <p:txBody>
          <a:bodyPr wrap="square" rtlCol="0">
            <a:spAutoFit/>
          </a:bodyPr>
          <a:lstStyle/>
          <a:p>
            <a:r>
              <a:rPr lang="en-US" dirty="0">
                <a:solidFill>
                  <a:schemeClr val="bg1"/>
                </a:solidFill>
              </a:rPr>
              <a:t>Let us help you design standard armature units for cross-platform use utilizing a common practice approach.</a:t>
            </a:r>
          </a:p>
        </p:txBody>
      </p:sp>
    </p:spTree>
    <p:extLst>
      <p:ext uri="{BB962C8B-B14F-4D97-AF65-F5344CB8AC3E}">
        <p14:creationId xmlns:p14="http://schemas.microsoft.com/office/powerpoint/2010/main" val="178325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F475-463F-C864-AAA4-15D8E24A7DF7}"/>
              </a:ext>
            </a:extLst>
          </p:cNvPr>
          <p:cNvSpPr>
            <a:spLocks noGrp="1"/>
          </p:cNvSpPr>
          <p:nvPr>
            <p:ph type="title"/>
          </p:nvPr>
        </p:nvSpPr>
        <p:spPr/>
        <p:txBody>
          <a:bodyPr>
            <a:normAutofit fontScale="90000"/>
          </a:bodyPr>
          <a:lstStyle/>
          <a:p>
            <a:r>
              <a:rPr lang="en-US" dirty="0">
                <a:solidFill>
                  <a:schemeClr val="bg1"/>
                </a:solidFill>
              </a:rPr>
              <a:t>Door Panel Jig</a:t>
            </a:r>
          </a:p>
        </p:txBody>
      </p:sp>
      <p:pic>
        <p:nvPicPr>
          <p:cNvPr id="4" name="Picture 3">
            <a:extLst>
              <a:ext uri="{FF2B5EF4-FFF2-40B4-BE49-F238E27FC236}">
                <a16:creationId xmlns:a16="http://schemas.microsoft.com/office/drawing/2014/main" id="{64D9FCF3-137F-869D-E246-989C6404A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375" y="1919784"/>
            <a:ext cx="2036064" cy="2286000"/>
          </a:xfrm>
          <a:prstGeom prst="rect">
            <a:avLst/>
          </a:prstGeom>
        </p:spPr>
      </p:pic>
      <p:pic>
        <p:nvPicPr>
          <p:cNvPr id="6" name="Picture 5">
            <a:extLst>
              <a:ext uri="{FF2B5EF4-FFF2-40B4-BE49-F238E27FC236}">
                <a16:creationId xmlns:a16="http://schemas.microsoft.com/office/drawing/2014/main" id="{B918D34B-9130-954A-34C1-5142B6923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439" y="1919784"/>
            <a:ext cx="3299586" cy="2271215"/>
          </a:xfrm>
          <a:prstGeom prst="rect">
            <a:avLst/>
          </a:prstGeom>
        </p:spPr>
      </p:pic>
      <p:grpSp>
        <p:nvGrpSpPr>
          <p:cNvPr id="12" name="Group 11">
            <a:extLst>
              <a:ext uri="{FF2B5EF4-FFF2-40B4-BE49-F238E27FC236}">
                <a16:creationId xmlns:a16="http://schemas.microsoft.com/office/drawing/2014/main" id="{348E110E-F7FF-D72B-2654-06B493635C21}"/>
              </a:ext>
            </a:extLst>
          </p:cNvPr>
          <p:cNvGrpSpPr/>
          <p:nvPr/>
        </p:nvGrpSpPr>
        <p:grpSpPr>
          <a:xfrm>
            <a:off x="1793407" y="4419600"/>
            <a:ext cx="3469807" cy="2203704"/>
            <a:chOff x="1524000" y="4419600"/>
            <a:chExt cx="3469807" cy="2203704"/>
          </a:xfrm>
        </p:grpSpPr>
        <p:pic>
          <p:nvPicPr>
            <p:cNvPr id="8" name="Picture 7">
              <a:extLst>
                <a:ext uri="{FF2B5EF4-FFF2-40B4-BE49-F238E27FC236}">
                  <a16:creationId xmlns:a16="http://schemas.microsoft.com/office/drawing/2014/main" id="{1ABB4410-3EEC-FFD8-1DEA-B348360DF2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407" y="4419600"/>
              <a:ext cx="3200400" cy="2203704"/>
            </a:xfrm>
            <a:prstGeom prst="rect">
              <a:avLst/>
            </a:prstGeom>
          </p:spPr>
        </p:pic>
        <p:sp>
          <p:nvSpPr>
            <p:cNvPr id="9" name="Oval 8">
              <a:extLst>
                <a:ext uri="{FF2B5EF4-FFF2-40B4-BE49-F238E27FC236}">
                  <a16:creationId xmlns:a16="http://schemas.microsoft.com/office/drawing/2014/main" id="{8989181D-6B78-084D-BDC9-4394F2F09E63}"/>
                </a:ext>
              </a:extLst>
            </p:cNvPr>
            <p:cNvSpPr/>
            <p:nvPr/>
          </p:nvSpPr>
          <p:spPr>
            <a:xfrm>
              <a:off x="1524000" y="4419600"/>
              <a:ext cx="1905000" cy="137160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1" name="TextBox 10">
            <a:extLst>
              <a:ext uri="{FF2B5EF4-FFF2-40B4-BE49-F238E27FC236}">
                <a16:creationId xmlns:a16="http://schemas.microsoft.com/office/drawing/2014/main" id="{15F44614-70D0-8B4B-0E2B-E0C69ABDE868}"/>
              </a:ext>
            </a:extLst>
          </p:cNvPr>
          <p:cNvSpPr txBox="1"/>
          <p:nvPr/>
        </p:nvSpPr>
        <p:spPr>
          <a:xfrm>
            <a:off x="6251950" y="1919784"/>
            <a:ext cx="2590800" cy="2800767"/>
          </a:xfrm>
          <a:prstGeom prst="rect">
            <a:avLst/>
          </a:prstGeom>
          <a:noFill/>
        </p:spPr>
        <p:txBody>
          <a:bodyPr wrap="square" rtlCol="0">
            <a:spAutoFit/>
          </a:bodyPr>
          <a:lstStyle/>
          <a:p>
            <a:r>
              <a:rPr lang="en-US" sz="1600" dirty="0">
                <a:solidFill>
                  <a:schemeClr val="bg1"/>
                </a:solidFill>
              </a:rPr>
              <a:t>Door Panel Jig</a:t>
            </a:r>
          </a:p>
          <a:p>
            <a:endParaRPr lang="en-US" sz="1600" dirty="0">
              <a:solidFill>
                <a:schemeClr val="bg1"/>
              </a:solidFill>
            </a:endParaRPr>
          </a:p>
          <a:p>
            <a:r>
              <a:rPr lang="en-US" sz="1600" dirty="0">
                <a:solidFill>
                  <a:schemeClr val="bg1"/>
                </a:solidFill>
              </a:rPr>
              <a:t>Consisting of:</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14524, Door panel jig with door attachment</a:t>
            </a:r>
          </a:p>
          <a:p>
            <a:pPr marL="285750" indent="-285750">
              <a:buFont typeface="Arial" panose="020B0604020202020204" pitchFamily="34" charset="0"/>
              <a:buChar char="•"/>
            </a:pPr>
            <a:r>
              <a:rPr lang="en-US" sz="1600" dirty="0">
                <a:solidFill>
                  <a:schemeClr val="bg1"/>
                </a:solidFill>
              </a:rPr>
              <a:t>14517, Door trim jig with functional hardware.</a:t>
            </a:r>
          </a:p>
          <a:p>
            <a:pPr marL="285750" indent="-285750">
              <a:buFont typeface="Arial" panose="020B0604020202020204" pitchFamily="34" charset="0"/>
              <a:buChar char="•"/>
            </a:pPr>
            <a:endParaRPr lang="en-US" sz="1600" dirty="0">
              <a:solidFill>
                <a:schemeClr val="bg1"/>
              </a:solidFill>
            </a:endParaRPr>
          </a:p>
          <a:p>
            <a:r>
              <a:rPr lang="en-US" sz="1600" dirty="0">
                <a:solidFill>
                  <a:schemeClr val="bg1"/>
                </a:solidFill>
              </a:rPr>
              <a:t>Shown below as part of complete interior buck.</a:t>
            </a:r>
          </a:p>
        </p:txBody>
      </p:sp>
    </p:spTree>
    <p:extLst>
      <p:ext uri="{BB962C8B-B14F-4D97-AF65-F5344CB8AC3E}">
        <p14:creationId xmlns:p14="http://schemas.microsoft.com/office/powerpoint/2010/main" val="361089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0CD0-C18B-89BC-02C5-186ED66D8421}"/>
              </a:ext>
            </a:extLst>
          </p:cNvPr>
          <p:cNvSpPr>
            <a:spLocks noGrp="1"/>
          </p:cNvSpPr>
          <p:nvPr>
            <p:ph type="title"/>
          </p:nvPr>
        </p:nvSpPr>
        <p:spPr/>
        <p:txBody>
          <a:bodyPr>
            <a:normAutofit fontScale="90000"/>
          </a:bodyPr>
          <a:lstStyle/>
          <a:p>
            <a:r>
              <a:rPr lang="en-US" dirty="0">
                <a:solidFill>
                  <a:schemeClr val="bg1"/>
                </a:solidFill>
              </a:rPr>
              <a:t>Interior Buck</a:t>
            </a:r>
          </a:p>
        </p:txBody>
      </p:sp>
      <p:pic>
        <p:nvPicPr>
          <p:cNvPr id="3" name="Picture 2">
            <a:extLst>
              <a:ext uri="{FF2B5EF4-FFF2-40B4-BE49-F238E27FC236}">
                <a16:creationId xmlns:a16="http://schemas.microsoft.com/office/drawing/2014/main" id="{607BC978-E7FF-D9D4-C448-50E0843F5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237" y="1752600"/>
            <a:ext cx="5719525" cy="3999092"/>
          </a:xfrm>
          <a:prstGeom prst="rect">
            <a:avLst/>
          </a:prstGeom>
          <a:ln>
            <a:solidFill>
              <a:schemeClr val="bg1">
                <a:lumMod val="75000"/>
              </a:schemeClr>
            </a:solidFill>
          </a:ln>
        </p:spPr>
      </p:pic>
    </p:spTree>
    <p:extLst>
      <p:ext uri="{BB962C8B-B14F-4D97-AF65-F5344CB8AC3E}">
        <p14:creationId xmlns:p14="http://schemas.microsoft.com/office/powerpoint/2010/main" val="348511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97D3-5E09-0DF4-D0C6-F49AF0666B8C}"/>
              </a:ext>
            </a:extLst>
          </p:cNvPr>
          <p:cNvSpPr>
            <a:spLocks noGrp="1"/>
          </p:cNvSpPr>
          <p:nvPr>
            <p:ph type="title"/>
          </p:nvPr>
        </p:nvSpPr>
        <p:spPr/>
        <p:txBody>
          <a:bodyPr>
            <a:normAutofit fontScale="90000"/>
          </a:bodyPr>
          <a:lstStyle/>
          <a:p>
            <a:r>
              <a:rPr lang="en-US" dirty="0">
                <a:solidFill>
                  <a:schemeClr val="bg1"/>
                </a:solidFill>
              </a:rPr>
              <a:t>Interior Molded Component Mockup</a:t>
            </a:r>
          </a:p>
        </p:txBody>
      </p:sp>
      <p:pic>
        <p:nvPicPr>
          <p:cNvPr id="4" name="Picture 3">
            <a:extLst>
              <a:ext uri="{FF2B5EF4-FFF2-40B4-BE49-F238E27FC236}">
                <a16:creationId xmlns:a16="http://schemas.microsoft.com/office/drawing/2014/main" id="{0942E131-59A2-2140-8C44-06AC8392E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7" y="1632613"/>
            <a:ext cx="4191000" cy="3143250"/>
          </a:xfrm>
          <a:prstGeom prst="rect">
            <a:avLst/>
          </a:prstGeom>
        </p:spPr>
      </p:pic>
      <p:pic>
        <p:nvPicPr>
          <p:cNvPr id="6" name="Picture 5">
            <a:extLst>
              <a:ext uri="{FF2B5EF4-FFF2-40B4-BE49-F238E27FC236}">
                <a16:creationId xmlns:a16="http://schemas.microsoft.com/office/drawing/2014/main" id="{B49C5885-9121-A2D7-0109-739C809B2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469" y="3441510"/>
            <a:ext cx="4191000" cy="3143250"/>
          </a:xfrm>
          <a:prstGeom prst="rect">
            <a:avLst/>
          </a:prstGeom>
        </p:spPr>
      </p:pic>
      <p:sp>
        <p:nvSpPr>
          <p:cNvPr id="3" name="TextBox 2">
            <a:extLst>
              <a:ext uri="{FF2B5EF4-FFF2-40B4-BE49-F238E27FC236}">
                <a16:creationId xmlns:a16="http://schemas.microsoft.com/office/drawing/2014/main" id="{3B1F2C31-29D3-D45E-D70F-62265D6B63F6}"/>
              </a:ext>
            </a:extLst>
          </p:cNvPr>
          <p:cNvSpPr txBox="1"/>
          <p:nvPr/>
        </p:nvSpPr>
        <p:spPr>
          <a:xfrm>
            <a:off x="457200" y="5029200"/>
            <a:ext cx="3886200" cy="369332"/>
          </a:xfrm>
          <a:prstGeom prst="rect">
            <a:avLst/>
          </a:prstGeom>
          <a:noFill/>
        </p:spPr>
        <p:txBody>
          <a:bodyPr wrap="square" rtlCol="0">
            <a:spAutoFit/>
          </a:bodyPr>
          <a:lstStyle/>
          <a:p>
            <a:r>
              <a:rPr lang="en-US" dirty="0">
                <a:solidFill>
                  <a:schemeClr val="bg1"/>
                </a:solidFill>
              </a:rPr>
              <a:t>Honda Civic IP and center console</a:t>
            </a:r>
          </a:p>
        </p:txBody>
      </p:sp>
    </p:spTree>
    <p:extLst>
      <p:ext uri="{BB962C8B-B14F-4D97-AF65-F5344CB8AC3E}">
        <p14:creationId xmlns:p14="http://schemas.microsoft.com/office/powerpoint/2010/main" val="190414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8A79-274E-529F-9A96-7002FB613E33}"/>
              </a:ext>
            </a:extLst>
          </p:cNvPr>
          <p:cNvSpPr>
            <a:spLocks noGrp="1"/>
          </p:cNvSpPr>
          <p:nvPr>
            <p:ph type="title"/>
          </p:nvPr>
        </p:nvSpPr>
        <p:spPr/>
        <p:txBody>
          <a:bodyPr>
            <a:normAutofit fontScale="90000"/>
          </a:bodyPr>
          <a:lstStyle/>
          <a:p>
            <a:r>
              <a:rPr lang="en-US" dirty="0">
                <a:solidFill>
                  <a:schemeClr val="bg1"/>
                </a:solidFill>
              </a:rPr>
              <a:t>AMT Reconfigurable Custom Nets</a:t>
            </a:r>
          </a:p>
        </p:txBody>
      </p:sp>
      <p:pic>
        <p:nvPicPr>
          <p:cNvPr id="6" name="Picture 5">
            <a:extLst>
              <a:ext uri="{FF2B5EF4-FFF2-40B4-BE49-F238E27FC236}">
                <a16:creationId xmlns:a16="http://schemas.microsoft.com/office/drawing/2014/main" id="{93ECABE8-F59B-E0AA-56A9-F3CF9CBCFB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48"/>
          <a:stretch/>
        </p:blipFill>
        <p:spPr>
          <a:xfrm>
            <a:off x="5141813" y="2895600"/>
            <a:ext cx="3970342" cy="3733799"/>
          </a:xfrm>
          <a:prstGeom prst="rect">
            <a:avLst/>
          </a:prstGeom>
        </p:spPr>
      </p:pic>
      <p:pic>
        <p:nvPicPr>
          <p:cNvPr id="4" name="Picture 3">
            <a:extLst>
              <a:ext uri="{FF2B5EF4-FFF2-40B4-BE49-F238E27FC236}">
                <a16:creationId xmlns:a16="http://schemas.microsoft.com/office/drawing/2014/main" id="{332935AD-EAC2-7E8F-BECA-2825BB282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76400"/>
            <a:ext cx="5562600" cy="4171950"/>
          </a:xfrm>
          <a:prstGeom prst="rect">
            <a:avLst/>
          </a:prstGeom>
        </p:spPr>
      </p:pic>
      <p:sp>
        <p:nvSpPr>
          <p:cNvPr id="3" name="TextBox 2">
            <a:extLst>
              <a:ext uri="{FF2B5EF4-FFF2-40B4-BE49-F238E27FC236}">
                <a16:creationId xmlns:a16="http://schemas.microsoft.com/office/drawing/2014/main" id="{0D563A3F-14FA-7942-A981-EEE6FE380FD4}"/>
              </a:ext>
            </a:extLst>
          </p:cNvPr>
          <p:cNvSpPr txBox="1"/>
          <p:nvPr/>
        </p:nvSpPr>
        <p:spPr>
          <a:xfrm>
            <a:off x="6003877" y="1648691"/>
            <a:ext cx="2971800" cy="830997"/>
          </a:xfrm>
          <a:prstGeom prst="rect">
            <a:avLst/>
          </a:prstGeom>
          <a:noFill/>
        </p:spPr>
        <p:txBody>
          <a:bodyPr wrap="square" rtlCol="0">
            <a:spAutoFit/>
          </a:bodyPr>
          <a:lstStyle/>
          <a:p>
            <a:r>
              <a:rPr lang="en-US" sz="1600" dirty="0">
                <a:solidFill>
                  <a:schemeClr val="bg1"/>
                </a:solidFill>
              </a:rPr>
              <a:t>Machined surface elements stacked to simulate adjoining molded parts.</a:t>
            </a:r>
          </a:p>
        </p:txBody>
      </p:sp>
      <p:sp>
        <p:nvSpPr>
          <p:cNvPr id="5" name="TextBox 4">
            <a:extLst>
              <a:ext uri="{FF2B5EF4-FFF2-40B4-BE49-F238E27FC236}">
                <a16:creationId xmlns:a16="http://schemas.microsoft.com/office/drawing/2014/main" id="{33FE6426-9B26-5B98-F4CB-C471A75A77F3}"/>
              </a:ext>
            </a:extLst>
          </p:cNvPr>
          <p:cNvSpPr txBox="1"/>
          <p:nvPr/>
        </p:nvSpPr>
        <p:spPr>
          <a:xfrm>
            <a:off x="192187" y="6044624"/>
            <a:ext cx="4949626" cy="584775"/>
          </a:xfrm>
          <a:prstGeom prst="rect">
            <a:avLst/>
          </a:prstGeom>
          <a:noFill/>
        </p:spPr>
        <p:txBody>
          <a:bodyPr wrap="square" rtlCol="0">
            <a:spAutoFit/>
          </a:bodyPr>
          <a:lstStyle/>
          <a:p>
            <a:r>
              <a:rPr lang="en-US" sz="1600" dirty="0">
                <a:solidFill>
                  <a:schemeClr val="bg1"/>
                </a:solidFill>
              </a:rPr>
              <a:t>Pre-squared nub blocks, removable, reconfigurable for design change, easy access and ROI reusing previous REV. </a:t>
            </a:r>
          </a:p>
        </p:txBody>
      </p:sp>
      <p:cxnSp>
        <p:nvCxnSpPr>
          <p:cNvPr id="8" name="Straight Arrow Connector 7">
            <a:extLst>
              <a:ext uri="{FF2B5EF4-FFF2-40B4-BE49-F238E27FC236}">
                <a16:creationId xmlns:a16="http://schemas.microsoft.com/office/drawing/2014/main" id="{8570691B-8DC3-5AA3-D222-A18E2BCDBD3E}"/>
              </a:ext>
            </a:extLst>
          </p:cNvPr>
          <p:cNvCxnSpPr>
            <a:cxnSpLocks/>
          </p:cNvCxnSpPr>
          <p:nvPr/>
        </p:nvCxnSpPr>
        <p:spPr>
          <a:xfrm flipH="1">
            <a:off x="4114800" y="2649544"/>
            <a:ext cx="1027013" cy="878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ABD3EE-F4B7-E1B3-A436-BA8C04222C57}"/>
              </a:ext>
            </a:extLst>
          </p:cNvPr>
          <p:cNvCxnSpPr>
            <a:cxnSpLocks/>
          </p:cNvCxnSpPr>
          <p:nvPr/>
        </p:nvCxnSpPr>
        <p:spPr>
          <a:xfrm flipH="1">
            <a:off x="4058493" y="2996127"/>
            <a:ext cx="1027013" cy="878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75830D-DD84-C3F4-FF3A-17EF35283CEC}"/>
              </a:ext>
            </a:extLst>
          </p:cNvPr>
          <p:cNvCxnSpPr>
            <a:cxnSpLocks/>
          </p:cNvCxnSpPr>
          <p:nvPr/>
        </p:nvCxnSpPr>
        <p:spPr>
          <a:xfrm flipH="1">
            <a:off x="6781800" y="3200400"/>
            <a:ext cx="1027013" cy="878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80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5DCE-58AF-D9C5-8425-93AFD7B8C112}"/>
              </a:ext>
            </a:extLst>
          </p:cNvPr>
          <p:cNvSpPr>
            <a:spLocks noGrp="1"/>
          </p:cNvSpPr>
          <p:nvPr>
            <p:ph type="title"/>
          </p:nvPr>
        </p:nvSpPr>
        <p:spPr/>
        <p:txBody>
          <a:bodyPr>
            <a:normAutofit fontScale="90000"/>
          </a:bodyPr>
          <a:lstStyle/>
          <a:p>
            <a:r>
              <a:rPr lang="en-US" dirty="0">
                <a:solidFill>
                  <a:schemeClr val="bg1"/>
                </a:solidFill>
              </a:rPr>
              <a:t>Pre-squared Nub Blocks</a:t>
            </a:r>
          </a:p>
        </p:txBody>
      </p:sp>
      <p:pic>
        <p:nvPicPr>
          <p:cNvPr id="3" name="Picture 2">
            <a:extLst>
              <a:ext uri="{FF2B5EF4-FFF2-40B4-BE49-F238E27FC236}">
                <a16:creationId xmlns:a16="http://schemas.microsoft.com/office/drawing/2014/main" id="{FCADE6E8-AE2A-D16F-13E8-BE1FB86D82F6}"/>
              </a:ext>
            </a:extLst>
          </p:cNvPr>
          <p:cNvPicPr>
            <a:picLocks noChangeAspect="1"/>
          </p:cNvPicPr>
          <p:nvPr/>
        </p:nvPicPr>
        <p:blipFill>
          <a:blip r:embed="rId2"/>
          <a:stretch>
            <a:fillRect/>
          </a:stretch>
        </p:blipFill>
        <p:spPr>
          <a:xfrm>
            <a:off x="4572000" y="1520912"/>
            <a:ext cx="1914310" cy="3072650"/>
          </a:xfrm>
          <a:prstGeom prst="rect">
            <a:avLst/>
          </a:prstGeom>
        </p:spPr>
      </p:pic>
      <p:pic>
        <p:nvPicPr>
          <p:cNvPr id="4" name="Picture 3">
            <a:extLst>
              <a:ext uri="{FF2B5EF4-FFF2-40B4-BE49-F238E27FC236}">
                <a16:creationId xmlns:a16="http://schemas.microsoft.com/office/drawing/2014/main" id="{C14FFE15-48AC-2E15-0352-6A4E91EDA89B}"/>
              </a:ext>
            </a:extLst>
          </p:cNvPr>
          <p:cNvPicPr>
            <a:picLocks noChangeAspect="1"/>
          </p:cNvPicPr>
          <p:nvPr/>
        </p:nvPicPr>
        <p:blipFill>
          <a:blip r:embed="rId3"/>
          <a:stretch>
            <a:fillRect/>
          </a:stretch>
        </p:blipFill>
        <p:spPr>
          <a:xfrm>
            <a:off x="6638710" y="1574188"/>
            <a:ext cx="1914311" cy="1537559"/>
          </a:xfrm>
          <a:prstGeom prst="rect">
            <a:avLst/>
          </a:prstGeom>
        </p:spPr>
      </p:pic>
      <p:pic>
        <p:nvPicPr>
          <p:cNvPr id="5" name="Picture 4">
            <a:extLst>
              <a:ext uri="{FF2B5EF4-FFF2-40B4-BE49-F238E27FC236}">
                <a16:creationId xmlns:a16="http://schemas.microsoft.com/office/drawing/2014/main" id="{E6B6F724-63CB-8DFC-C903-3E418980F74D}"/>
              </a:ext>
            </a:extLst>
          </p:cNvPr>
          <p:cNvPicPr>
            <a:picLocks noChangeAspect="1"/>
          </p:cNvPicPr>
          <p:nvPr/>
        </p:nvPicPr>
        <p:blipFill>
          <a:blip r:embed="rId4"/>
          <a:stretch>
            <a:fillRect/>
          </a:stretch>
        </p:blipFill>
        <p:spPr>
          <a:xfrm>
            <a:off x="6638710" y="3228876"/>
            <a:ext cx="1971890" cy="1358413"/>
          </a:xfrm>
          <a:prstGeom prst="rect">
            <a:avLst/>
          </a:prstGeom>
        </p:spPr>
      </p:pic>
      <p:sp>
        <p:nvSpPr>
          <p:cNvPr id="6" name="TextBox 5">
            <a:extLst>
              <a:ext uri="{FF2B5EF4-FFF2-40B4-BE49-F238E27FC236}">
                <a16:creationId xmlns:a16="http://schemas.microsoft.com/office/drawing/2014/main" id="{157B6ADD-6A26-9D71-5C55-1BE7FF19BEE0}"/>
              </a:ext>
            </a:extLst>
          </p:cNvPr>
          <p:cNvSpPr txBox="1"/>
          <p:nvPr/>
        </p:nvSpPr>
        <p:spPr>
          <a:xfrm>
            <a:off x="491836" y="1520912"/>
            <a:ext cx="3886200" cy="3416320"/>
          </a:xfrm>
          <a:prstGeom prst="rect">
            <a:avLst/>
          </a:prstGeom>
          <a:noFill/>
        </p:spPr>
        <p:txBody>
          <a:bodyPr wrap="square" rtlCol="0">
            <a:spAutoFit/>
          </a:bodyPr>
          <a:lstStyle/>
          <a:p>
            <a:r>
              <a:rPr lang="en-US" dirty="0">
                <a:solidFill>
                  <a:schemeClr val="bg1"/>
                </a:solidFill>
              </a:rPr>
              <a:t>Pre-squared blocks for you to machine to your own specifications.  0.03mm / </a:t>
            </a:r>
          </a:p>
          <a:p>
            <a:r>
              <a:rPr lang="en-US" dirty="0">
                <a:solidFill>
                  <a:schemeClr val="bg1"/>
                </a:solidFill>
              </a:rPr>
              <a:t>0.001” accuracy for flatness, perpendicularity and parallelism. </a:t>
            </a:r>
          </a:p>
          <a:p>
            <a:r>
              <a:rPr lang="en-US" dirty="0">
                <a:solidFill>
                  <a:schemeClr val="bg1"/>
                </a:solidFill>
              </a:rPr>
              <a:t> </a:t>
            </a:r>
          </a:p>
          <a:p>
            <a:r>
              <a:rPr lang="en-US" dirty="0">
                <a:solidFill>
                  <a:schemeClr val="bg1"/>
                </a:solidFill>
              </a:rPr>
              <a:t>AMT nub blocks can be used for: </a:t>
            </a:r>
          </a:p>
          <a:p>
            <a:pPr marL="285750" indent="-285750">
              <a:buFont typeface="Arial" panose="020B0604020202020204" pitchFamily="34" charset="0"/>
              <a:buChar char="•"/>
            </a:pPr>
            <a:r>
              <a:rPr lang="en-US" dirty="0">
                <a:solidFill>
                  <a:schemeClr val="bg1"/>
                </a:solidFill>
              </a:rPr>
              <a:t>Screw &amp; Dowel planes </a:t>
            </a:r>
          </a:p>
          <a:p>
            <a:pPr marL="285750" indent="-285750">
              <a:buFont typeface="Arial" panose="020B0604020202020204" pitchFamily="34" charset="0"/>
              <a:buChar char="•"/>
            </a:pPr>
            <a:r>
              <a:rPr lang="en-US" dirty="0">
                <a:solidFill>
                  <a:schemeClr val="bg1"/>
                </a:solidFill>
              </a:rPr>
              <a:t>Pin blocks </a:t>
            </a:r>
          </a:p>
          <a:p>
            <a:pPr marL="285750" indent="-285750">
              <a:buFont typeface="Arial" panose="020B0604020202020204" pitchFamily="34" charset="0"/>
              <a:buChar char="•"/>
            </a:pPr>
            <a:r>
              <a:rPr lang="en-US" dirty="0">
                <a:solidFill>
                  <a:schemeClr val="bg1"/>
                </a:solidFill>
              </a:rPr>
              <a:t>Bushing blocks </a:t>
            </a:r>
          </a:p>
          <a:p>
            <a:pPr marL="285750" indent="-285750">
              <a:buFont typeface="Arial" panose="020B0604020202020204" pitchFamily="34" charset="0"/>
              <a:buChar char="•"/>
            </a:pPr>
            <a:r>
              <a:rPr lang="en-US" dirty="0">
                <a:solidFill>
                  <a:schemeClr val="bg1"/>
                </a:solidFill>
              </a:rPr>
              <a:t>Pillow blocks </a:t>
            </a:r>
          </a:p>
          <a:p>
            <a:pPr marL="285750" indent="-285750">
              <a:buFont typeface="Arial" panose="020B0604020202020204" pitchFamily="34" charset="0"/>
              <a:buChar char="•"/>
            </a:pPr>
            <a:r>
              <a:rPr lang="en-US" dirty="0">
                <a:solidFill>
                  <a:schemeClr val="bg1"/>
                </a:solidFill>
              </a:rPr>
              <a:t>Net blocks </a:t>
            </a:r>
          </a:p>
          <a:p>
            <a:pPr marL="285750" indent="-285750">
              <a:buFont typeface="Arial" panose="020B0604020202020204" pitchFamily="34" charset="0"/>
              <a:buChar char="•"/>
            </a:pPr>
            <a:r>
              <a:rPr lang="en-US" dirty="0">
                <a:solidFill>
                  <a:schemeClr val="bg1"/>
                </a:solidFill>
              </a:rPr>
              <a:t>NC free form surfaces </a:t>
            </a:r>
          </a:p>
        </p:txBody>
      </p:sp>
      <p:pic>
        <p:nvPicPr>
          <p:cNvPr id="8" name="Picture 7">
            <a:extLst>
              <a:ext uri="{FF2B5EF4-FFF2-40B4-BE49-F238E27FC236}">
                <a16:creationId xmlns:a16="http://schemas.microsoft.com/office/drawing/2014/main" id="{29F4291C-50D3-EDCA-659B-CE47B8AC1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928" y="4774545"/>
            <a:ext cx="1971890" cy="1485491"/>
          </a:xfrm>
          <a:prstGeom prst="rect">
            <a:avLst/>
          </a:prstGeom>
        </p:spPr>
      </p:pic>
      <p:pic>
        <p:nvPicPr>
          <p:cNvPr id="10" name="Picture 9">
            <a:extLst>
              <a:ext uri="{FF2B5EF4-FFF2-40B4-BE49-F238E27FC236}">
                <a16:creationId xmlns:a16="http://schemas.microsoft.com/office/drawing/2014/main" id="{488B1DE6-C9DF-EFF4-C088-43778827BA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729598"/>
            <a:ext cx="1914310" cy="1530438"/>
          </a:xfrm>
          <a:prstGeom prst="rect">
            <a:avLst/>
          </a:prstGeom>
        </p:spPr>
      </p:pic>
      <p:sp>
        <p:nvSpPr>
          <p:cNvPr id="11" name="TextBox 10">
            <a:extLst>
              <a:ext uri="{FF2B5EF4-FFF2-40B4-BE49-F238E27FC236}">
                <a16:creationId xmlns:a16="http://schemas.microsoft.com/office/drawing/2014/main" id="{6767FAD9-ED03-BD7E-375A-68F28C725558}"/>
              </a:ext>
            </a:extLst>
          </p:cNvPr>
          <p:cNvSpPr txBox="1"/>
          <p:nvPr/>
        </p:nvSpPr>
        <p:spPr>
          <a:xfrm>
            <a:off x="4495799" y="6278015"/>
            <a:ext cx="3981021" cy="338554"/>
          </a:xfrm>
          <a:prstGeom prst="rect">
            <a:avLst/>
          </a:prstGeom>
          <a:noFill/>
        </p:spPr>
        <p:txBody>
          <a:bodyPr wrap="square" rtlCol="0">
            <a:spAutoFit/>
          </a:bodyPr>
          <a:lstStyle/>
          <a:p>
            <a:r>
              <a:rPr lang="en-US" sz="1600" dirty="0">
                <a:solidFill>
                  <a:schemeClr val="bg1"/>
                </a:solidFill>
              </a:rPr>
              <a:t>Four nubs shown, above (without/with part)</a:t>
            </a:r>
          </a:p>
        </p:txBody>
      </p:sp>
      <p:cxnSp>
        <p:nvCxnSpPr>
          <p:cNvPr id="13" name="Straight Arrow Connector 12">
            <a:extLst>
              <a:ext uri="{FF2B5EF4-FFF2-40B4-BE49-F238E27FC236}">
                <a16:creationId xmlns:a16="http://schemas.microsoft.com/office/drawing/2014/main" id="{28EB17D3-0EBB-A7EC-706A-2D3463510FE4}"/>
              </a:ext>
            </a:extLst>
          </p:cNvPr>
          <p:cNvCxnSpPr/>
          <p:nvPr/>
        </p:nvCxnSpPr>
        <p:spPr>
          <a:xfrm>
            <a:off x="4953000" y="5105400"/>
            <a:ext cx="5334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6C1FC8-61A5-CC3B-0BA1-5B95D5274A6C}"/>
              </a:ext>
            </a:extLst>
          </p:cNvPr>
          <p:cNvCxnSpPr/>
          <p:nvPr/>
        </p:nvCxnSpPr>
        <p:spPr>
          <a:xfrm>
            <a:off x="6934200" y="5105400"/>
            <a:ext cx="5334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62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70F8-41C1-E7ED-0E0A-916CBC2E8288}"/>
              </a:ext>
            </a:extLst>
          </p:cNvPr>
          <p:cNvSpPr>
            <a:spLocks noGrp="1"/>
          </p:cNvSpPr>
          <p:nvPr>
            <p:ph type="title"/>
          </p:nvPr>
        </p:nvSpPr>
        <p:spPr/>
        <p:txBody>
          <a:bodyPr>
            <a:normAutofit fontScale="90000"/>
          </a:bodyPr>
          <a:lstStyle/>
          <a:p>
            <a:r>
              <a:rPr lang="en-US" dirty="0">
                <a:solidFill>
                  <a:schemeClr val="bg1"/>
                </a:solidFill>
              </a:rPr>
              <a:t>Studio Tools Accessories</a:t>
            </a:r>
          </a:p>
        </p:txBody>
      </p:sp>
      <p:pic>
        <p:nvPicPr>
          <p:cNvPr id="4" name="Picture 3">
            <a:extLst>
              <a:ext uri="{FF2B5EF4-FFF2-40B4-BE49-F238E27FC236}">
                <a16:creationId xmlns:a16="http://schemas.microsoft.com/office/drawing/2014/main" id="{F43E1F98-14D6-6463-E919-AE0E61DD6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695498"/>
            <a:ext cx="1510012" cy="1510012"/>
          </a:xfrm>
          <a:prstGeom prst="rect">
            <a:avLst/>
          </a:prstGeom>
        </p:spPr>
      </p:pic>
      <p:pic>
        <p:nvPicPr>
          <p:cNvPr id="8" name="Picture 7">
            <a:extLst>
              <a:ext uri="{FF2B5EF4-FFF2-40B4-BE49-F238E27FC236}">
                <a16:creationId xmlns:a16="http://schemas.microsoft.com/office/drawing/2014/main" id="{87123E1F-79A2-E135-70E7-E9F80B158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371898"/>
            <a:ext cx="1510012" cy="1510012"/>
          </a:xfrm>
          <a:prstGeom prst="rect">
            <a:avLst/>
          </a:prstGeom>
        </p:spPr>
      </p:pic>
      <p:pic>
        <p:nvPicPr>
          <p:cNvPr id="10" name="Picture 9">
            <a:extLst>
              <a:ext uri="{FF2B5EF4-FFF2-40B4-BE49-F238E27FC236}">
                <a16:creationId xmlns:a16="http://schemas.microsoft.com/office/drawing/2014/main" id="{DF2824B0-33C8-1110-B83C-6029DDE54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47161"/>
            <a:ext cx="1510012" cy="1510012"/>
          </a:xfrm>
          <a:prstGeom prst="rect">
            <a:avLst/>
          </a:prstGeom>
        </p:spPr>
      </p:pic>
      <p:pic>
        <p:nvPicPr>
          <p:cNvPr id="12" name="Picture 11">
            <a:extLst>
              <a:ext uri="{FF2B5EF4-FFF2-40B4-BE49-F238E27FC236}">
                <a16:creationId xmlns:a16="http://schemas.microsoft.com/office/drawing/2014/main" id="{7F5CC15E-E6E1-8E75-9B48-5C93841F5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174" y="5047161"/>
            <a:ext cx="1325880" cy="1700784"/>
          </a:xfrm>
          <a:prstGeom prst="rect">
            <a:avLst/>
          </a:prstGeom>
        </p:spPr>
      </p:pic>
      <p:pic>
        <p:nvPicPr>
          <p:cNvPr id="14" name="Picture 13">
            <a:extLst>
              <a:ext uri="{FF2B5EF4-FFF2-40B4-BE49-F238E27FC236}">
                <a16:creationId xmlns:a16="http://schemas.microsoft.com/office/drawing/2014/main" id="{4A65A8E3-4802-48A1-3085-4CAC0B2FEB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5042" y="1695498"/>
            <a:ext cx="1510012" cy="1510012"/>
          </a:xfrm>
          <a:prstGeom prst="rect">
            <a:avLst/>
          </a:prstGeom>
        </p:spPr>
      </p:pic>
      <p:pic>
        <p:nvPicPr>
          <p:cNvPr id="18" name="Picture 17">
            <a:extLst>
              <a:ext uri="{FF2B5EF4-FFF2-40B4-BE49-F238E27FC236}">
                <a16:creationId xmlns:a16="http://schemas.microsoft.com/office/drawing/2014/main" id="{3C7DB7EC-4D0D-ECC0-BF6A-D3745E71F1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5042" y="3384807"/>
            <a:ext cx="1510012" cy="1510012"/>
          </a:xfrm>
          <a:prstGeom prst="rect">
            <a:avLst/>
          </a:prstGeom>
        </p:spPr>
      </p:pic>
      <p:sp>
        <p:nvSpPr>
          <p:cNvPr id="19" name="TextBox 18">
            <a:extLst>
              <a:ext uri="{FF2B5EF4-FFF2-40B4-BE49-F238E27FC236}">
                <a16:creationId xmlns:a16="http://schemas.microsoft.com/office/drawing/2014/main" id="{7549ADB4-E1BA-CAAB-6AF0-3028A98F67AB}"/>
              </a:ext>
            </a:extLst>
          </p:cNvPr>
          <p:cNvSpPr txBox="1"/>
          <p:nvPr/>
        </p:nvSpPr>
        <p:spPr>
          <a:xfrm>
            <a:off x="838200" y="1695498"/>
            <a:ext cx="281501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Steering column adapters simulate your column in any position</a:t>
            </a:r>
          </a:p>
          <a:p>
            <a:pPr marL="285750" indent="-285750">
              <a:buFont typeface="Arial" panose="020B0604020202020204" pitchFamily="34" charset="0"/>
              <a:buChar char="•"/>
            </a:pPr>
            <a:r>
              <a:rPr lang="en-US" sz="1600" dirty="0">
                <a:solidFill>
                  <a:schemeClr val="bg1"/>
                </a:solidFill>
              </a:rPr>
              <a:t>Universal hinges</a:t>
            </a:r>
          </a:p>
          <a:p>
            <a:pPr marL="285750" indent="-285750">
              <a:buFont typeface="Arial" panose="020B0604020202020204" pitchFamily="34" charset="0"/>
              <a:buChar char="•"/>
            </a:pPr>
            <a:r>
              <a:rPr lang="en-US" sz="1600" dirty="0">
                <a:solidFill>
                  <a:schemeClr val="bg1"/>
                </a:solidFill>
              </a:rPr>
              <a:t>Casters</a:t>
            </a:r>
          </a:p>
          <a:p>
            <a:pPr marL="285750" indent="-285750">
              <a:buFont typeface="Arial" panose="020B0604020202020204" pitchFamily="34" charset="0"/>
              <a:buChar char="•"/>
            </a:pPr>
            <a:r>
              <a:rPr lang="en-US" sz="1600" dirty="0">
                <a:solidFill>
                  <a:schemeClr val="bg1"/>
                </a:solidFill>
              </a:rPr>
              <a:t>Adjustable foot level </a:t>
            </a:r>
          </a:p>
          <a:p>
            <a:pPr marL="285750" indent="-285750">
              <a:buFont typeface="Arial" panose="020B0604020202020204" pitchFamily="34" charset="0"/>
              <a:buChar char="•"/>
            </a:pPr>
            <a:r>
              <a:rPr lang="en-US" sz="1600" dirty="0">
                <a:solidFill>
                  <a:schemeClr val="bg1"/>
                </a:solidFill>
              </a:rPr>
              <a:t>Substrate attachment plate</a:t>
            </a:r>
          </a:p>
          <a:p>
            <a:pPr marL="285750" indent="-285750">
              <a:buFont typeface="Arial" panose="020B0604020202020204" pitchFamily="34" charset="0"/>
              <a:buChar char="•"/>
            </a:pPr>
            <a:r>
              <a:rPr lang="en-US" sz="1600" dirty="0">
                <a:solidFill>
                  <a:schemeClr val="bg1"/>
                </a:solidFill>
              </a:rPr>
              <a:t>Pre-squared “Nub” blocks</a:t>
            </a:r>
          </a:p>
        </p:txBody>
      </p:sp>
      <p:pic>
        <p:nvPicPr>
          <p:cNvPr id="13" name="Picture 12">
            <a:extLst>
              <a:ext uri="{FF2B5EF4-FFF2-40B4-BE49-F238E27FC236}">
                <a16:creationId xmlns:a16="http://schemas.microsoft.com/office/drawing/2014/main" id="{90A8E888-BA76-208D-684A-A8F9ED59C9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1774" y="4619151"/>
            <a:ext cx="2097569" cy="1938022"/>
          </a:xfrm>
          <a:prstGeom prst="rect">
            <a:avLst/>
          </a:prstGeom>
        </p:spPr>
      </p:pic>
    </p:spTree>
    <p:extLst>
      <p:ext uri="{BB962C8B-B14F-4D97-AF65-F5344CB8AC3E}">
        <p14:creationId xmlns:p14="http://schemas.microsoft.com/office/powerpoint/2010/main" val="2106270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988</Words>
  <Application>Microsoft Office PowerPoint</Application>
  <PresentationFormat>On-screen Show (4:3)</PresentationFormat>
  <Paragraphs>165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Roboto Light</vt:lpstr>
      <vt:lpstr>Symbol</vt:lpstr>
      <vt:lpstr>Wingdings</vt:lpstr>
      <vt:lpstr>Office Theme</vt:lpstr>
      <vt:lpstr>American Modular Tooling Studio Tools</vt:lpstr>
      <vt:lpstr>PowerPoint Presentation</vt:lpstr>
      <vt:lpstr>Interior Buck</vt:lpstr>
      <vt:lpstr>Door Panel Jig</vt:lpstr>
      <vt:lpstr>Interior Buck</vt:lpstr>
      <vt:lpstr>Interior Molded Component Mockup</vt:lpstr>
      <vt:lpstr>AMT Reconfigurable Custom Nets</vt:lpstr>
      <vt:lpstr>Pre-squared Nub Blocks</vt:lpstr>
      <vt:lpstr>Studio Tools Accessories</vt:lpstr>
      <vt:lpstr>Special Duty Components</vt:lpstr>
      <vt:lpstr>Custom Sculpting Tools</vt:lpstr>
      <vt:lpstr>PowerPoint Presentation</vt:lpstr>
      <vt:lpstr>PowerPoint Presentation</vt:lpstr>
      <vt:lpstr>Awards &amp; Recognition</vt:lpstr>
      <vt:lpstr>Press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Dan-Work</dc:creator>
  <cp:lastModifiedBy>linda marino</cp:lastModifiedBy>
  <cp:revision>49</cp:revision>
  <dcterms:created xsi:type="dcterms:W3CDTF">2020-07-09T15:27:08Z</dcterms:created>
  <dcterms:modified xsi:type="dcterms:W3CDTF">2024-04-01T14:23:04Z</dcterms:modified>
</cp:coreProperties>
</file>