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82" r:id="rId23"/>
    <p:sldId id="279" r:id="rId24"/>
    <p:sldId id="277" r:id="rId25"/>
    <p:sldId id="278" r:id="rId26"/>
    <p:sldId id="283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4A5-3F25-4471-BFDD-113A1720E2F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431D-D213-4A41-951D-6B979758C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0236" y="228600"/>
            <a:ext cx="965915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F1E39-199E-D4D5-621D-3A3D8A7004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97" y="6172200"/>
            <a:ext cx="480291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C2gauge.com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C2machining.com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6000"/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C2gauge.com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C2machining.com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Light" pitchFamily="2" charset="0"/>
          <a:ea typeface="Roboto Light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tiff"/><Relationship Id="rId4" Type="http://schemas.openxmlformats.org/officeDocument/2006/relationships/image" Target="../media/image52.tif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alitymag.com/articles/85504-case-studies-a-modular-fix" TargetMode="External"/><Relationship Id="rId13" Type="http://schemas.openxmlformats.org/officeDocument/2006/relationships/hyperlink" Target="https://www.qualitymag.com/articles/84195-probes-push-cmms-forward" TargetMode="External"/><Relationship Id="rId3" Type="http://schemas.openxmlformats.org/officeDocument/2006/relationships/hyperlink" Target="https://www.qualitymag.com/articles/95946-modular-fixturing-for-clay-model-making-today" TargetMode="External"/><Relationship Id="rId7" Type="http://schemas.openxmlformats.org/officeDocument/2006/relationships/hyperlink" Target="https://www.qualitymag.com/articles/85968-quality-101-modular-fixturing-takes-off" TargetMode="External"/><Relationship Id="rId12" Type="http://schemas.openxmlformats.org/officeDocument/2006/relationships/hyperlink" Target="https://www.qualitymag.com/articles/85933-five-steps-to-selecting-styli" TargetMode="External"/><Relationship Id="rId2" Type="http://schemas.openxmlformats.org/officeDocument/2006/relationships/hyperlink" Target="https://www.qualitymag.com/articles/96660-modular-tooling-keeps-on-truckin" TargetMode="External"/><Relationship Id="rId16" Type="http://schemas.openxmlformats.org/officeDocument/2006/relationships/hyperlink" Target="../../usb_stick/catalogs-literature/ms_complete_20111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ualitymag.com/articles/93902-modular-tooling-evolves" TargetMode="External"/><Relationship Id="rId11" Type="http://schemas.openxmlformats.org/officeDocument/2006/relationships/hyperlink" Target="../../usb_stick/catalogs-literature/amt_catalog_2020_studio-tools.pdf" TargetMode="External"/><Relationship Id="rId5" Type="http://schemas.openxmlformats.org/officeDocument/2006/relationships/hyperlink" Target="https://www.qualitymag.com/articles/94424-modular-fixturing-how-it-works" TargetMode="External"/><Relationship Id="rId15" Type="http://schemas.openxmlformats.org/officeDocument/2006/relationships/hyperlink" Target="https://www.qualitymag.com/articles/96979-what-is-uncertainty-in-metrology-its-truly-a-deep-sensitive-subject" TargetMode="External"/><Relationship Id="rId10" Type="http://schemas.openxmlformats.org/officeDocument/2006/relationships/hyperlink" Target="../../usb_stick/catalogs-literature/amt_catalog_202004.pdf" TargetMode="External"/><Relationship Id="rId4" Type="http://schemas.openxmlformats.org/officeDocument/2006/relationships/hyperlink" Target="https://www.qualitymag.com/articles/95544-fixturing-101-the-sky-is-the-limit" TargetMode="External"/><Relationship Id="rId9" Type="http://schemas.openxmlformats.org/officeDocument/2006/relationships/hyperlink" Target="https://www.qualitymag.com/articles/84005-simplicity-key-to-cmm-fixturing" TargetMode="External"/><Relationship Id="rId14" Type="http://schemas.openxmlformats.org/officeDocument/2006/relationships/hyperlink" Target="../../usb_stick/catalogs-literature/sty_complete_web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argage.com/" TargetMode="External"/><Relationship Id="rId2" Type="http://schemas.openxmlformats.org/officeDocument/2006/relationships/hyperlink" Target="mailto:pwminc@pmargage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ericanmodulartooling.com/" TargetMode="External"/><Relationship Id="rId5" Type="http://schemas.openxmlformats.org/officeDocument/2006/relationships/hyperlink" Target="mailto:lmarino@pmargage.com" TargetMode="External"/><Relationship Id="rId4" Type="http://schemas.openxmlformats.org/officeDocument/2006/relationships/hyperlink" Target="http://www.shoppwm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Aerospace Applications</a:t>
            </a:r>
          </a:p>
        </p:txBody>
      </p:sp>
      <p:pic>
        <p:nvPicPr>
          <p:cNvPr id="4" name="Picture 3" descr="EBA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22" y="2819400"/>
            <a:ext cx="3453956" cy="32956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6085" y="438150"/>
            <a:ext cx="193183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G InbrdRibsSpar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G RibInBrd Spar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000" y="968229"/>
            <a:ext cx="3397541" cy="25481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 descr="UG RibInb 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03459" y="968229"/>
            <a:ext cx="3397541" cy="254798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4" descr="UG WingTipSpars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43000" y="3547844"/>
            <a:ext cx="3397541" cy="25481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 descr="UG FlapTrackLoc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03459" y="3547844"/>
            <a:ext cx="3397541" cy="25481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ING Larry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2500"/>
            <a:ext cx="6858000" cy="5143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inSparsFadal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8200" y="857250"/>
            <a:ext cx="3657600" cy="2743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4" descr="RIB LOCATOR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838200"/>
            <a:ext cx="3657600" cy="2743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4" descr="AileronLocator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39237" y="3733800"/>
            <a:ext cx="3656563" cy="2743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 descr="FULL ASSY MOR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648200" y="3733800"/>
            <a:ext cx="3656563" cy="2743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ydro blocks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04254" y="990600"/>
            <a:ext cx="3571875" cy="2743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 descr="jdt-ata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0929" y="990600"/>
            <a:ext cx="3458818" cy="2743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2" descr="jdt-b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104529" y="3962400"/>
            <a:ext cx="3365834" cy="2743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311300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28700"/>
            <a:ext cx="6858000" cy="5143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311300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28700"/>
            <a:ext cx="6858000" cy="5143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3113006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" y="914400"/>
            <a:ext cx="4343400" cy="32575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4" descr="0311300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43400" y="2895600"/>
            <a:ext cx="4343400" cy="32575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003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19600" y="838200"/>
            <a:ext cx="4343400" cy="32575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Picture 4" descr="image00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5800" y="3200400"/>
            <a:ext cx="4343400" cy="32575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7620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United States of America Air Force (USAF), 2008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09620" y="1143000"/>
            <a:ext cx="6324760" cy="4572000"/>
            <a:chOff x="1409620" y="1143000"/>
            <a:chExt cx="6324760" cy="45720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409620" y="1143000"/>
              <a:ext cx="6324760" cy="4572000"/>
            </a:xfrm>
            <a:prstGeom prst="rect">
              <a:avLst/>
            </a:prstGeom>
            <a:blipFill>
              <a:blip r:embed="rId2" cstate="screen"/>
              <a:tile tx="0" ty="0" sx="100000" sy="100000" flip="none" algn="tl"/>
            </a:blipFill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5" name="Picture 3" descr="tinker_afb_20080523_015_maske.t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847970" y="1478042"/>
              <a:ext cx="5635925" cy="422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330034" y="5715000"/>
            <a:ext cx="644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Bomb Bay Doors for B52, 1 right/1 left, 1 upper/1 lower, two tools, in 4 parts: AMT Special Duty 120 x 160 Hollows. </a:t>
            </a:r>
          </a:p>
          <a:p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Tool is 4,400mm long x 2,400mm high.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868363"/>
            <a:ext cx="8153400" cy="6556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What is American Modular Tooling?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AMT is a completely reusable modular </a:t>
            </a:r>
            <a:r>
              <a:rPr lang="en-US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fixturing</a:t>
            </a: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system for work holding that provides a stable and accurate grid in all three dimensions.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312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It is ideal for:</a:t>
            </a:r>
          </a:p>
          <a:p>
            <a:pPr eaLnBrk="0" hangingPunct="0"/>
            <a:endParaRPr lang="en-US" sz="16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eaLnBrk="0" hangingPunct="0">
              <a:buFont typeface="Symbol" pitchFamily="18" charset="2"/>
              <a:buChar char="Å"/>
            </a:pPr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Holding Fixtures</a:t>
            </a:r>
          </a:p>
          <a:p>
            <a:pPr eaLnBrk="0" hangingPunct="0">
              <a:buFont typeface="Symbol" pitchFamily="18" charset="2"/>
              <a:buChar char="Å"/>
            </a:pPr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Checking Fixtures</a:t>
            </a:r>
          </a:p>
          <a:p>
            <a:pPr eaLnBrk="0" hangingPunct="0">
              <a:buFont typeface="Symbol" pitchFamily="18" charset="2"/>
              <a:buChar char="Å"/>
            </a:pPr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Welding Fixtures</a:t>
            </a:r>
          </a:p>
          <a:p>
            <a:pPr eaLnBrk="0" hangingPunct="0">
              <a:buFont typeface="Symbol" pitchFamily="18" charset="2"/>
              <a:buChar char="Å"/>
            </a:pPr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CMM Holding Fixtures</a:t>
            </a:r>
          </a:p>
          <a:p>
            <a:pPr eaLnBrk="0" hangingPunct="0">
              <a:buFont typeface="Symbol" pitchFamily="18" charset="2"/>
              <a:buChar char="Å"/>
            </a:pPr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Evaluation Cubes</a:t>
            </a:r>
          </a:p>
          <a:p>
            <a:pPr eaLnBrk="0" hangingPunct="0">
              <a:buFont typeface="Symbol" pitchFamily="18" charset="2"/>
              <a:buChar char="Å"/>
            </a:pPr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EQAF</a:t>
            </a:r>
          </a:p>
          <a:p>
            <a:pPr eaLnBrk="0" hangingPunct="0">
              <a:buFont typeface="Symbol" pitchFamily="18" charset="2"/>
              <a:buChar char="Å"/>
            </a:pPr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Stacks</a:t>
            </a:r>
          </a:p>
          <a:p>
            <a:pPr eaLnBrk="0" hangingPunct="0">
              <a:buFont typeface="Symbol" pitchFamily="18" charset="2"/>
              <a:buChar char="Å"/>
            </a:pPr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Build Ups</a:t>
            </a:r>
          </a:p>
          <a:p>
            <a:pPr eaLnBrk="0" hangingPunct="0">
              <a:buFont typeface="Symbol" pitchFamily="18" charset="2"/>
              <a:buChar char="Å"/>
            </a:pPr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Modeling Armatures</a:t>
            </a:r>
          </a:p>
          <a:p>
            <a:pPr eaLnBrk="0" hangingPunct="0">
              <a:buFont typeface="Symbol" pitchFamily="18" charset="2"/>
              <a:buChar char="Å"/>
            </a:pPr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Gages</a:t>
            </a:r>
          </a:p>
          <a:p>
            <a:pPr eaLnBrk="0" hangingPunct="0">
              <a:buFont typeface="Symbol" pitchFamily="18" charset="2"/>
              <a:buChar char="Å"/>
            </a:pPr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Jigs</a:t>
            </a:r>
          </a:p>
          <a:p>
            <a:pPr eaLnBrk="0" hangingPunct="0">
              <a:buFont typeface="Symbol" pitchFamily="18" charset="2"/>
              <a:buChar char="Å"/>
            </a:pPr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and more</a:t>
            </a:r>
          </a:p>
        </p:txBody>
      </p:sp>
      <p:pic>
        <p:nvPicPr>
          <p:cNvPr id="5" name="Picture 3" descr="Duran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59526" y="2590799"/>
            <a:ext cx="4351073" cy="326330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191000" y="5867400"/>
            <a:ext cx="3886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Bomb bay door tool for Tinker AFB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0753" y="914400"/>
            <a:ext cx="7602495" cy="5257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3006" y="972533"/>
            <a:ext cx="7077990" cy="5186749"/>
            <a:chOff x="1115290" y="1143000"/>
            <a:chExt cx="7590887" cy="5562600"/>
          </a:xfrm>
        </p:grpSpPr>
        <p:pic>
          <p:nvPicPr>
            <p:cNvPr id="2" name="Picture 4" descr="B-OML P9-D FRT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1115290" y="1164872"/>
              <a:ext cx="4154550" cy="2743200"/>
            </a:xfrm>
            <a:prstGeom prst="rect">
              <a:avLst/>
            </a:prstGeom>
            <a:noFill/>
            <a:ln/>
          </p:spPr>
        </p:pic>
        <p:pic>
          <p:nvPicPr>
            <p:cNvPr id="3" name="Picture 4" descr="B-OML TUB SIDES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5334000" y="1143000"/>
              <a:ext cx="3372177" cy="2743200"/>
            </a:xfrm>
            <a:prstGeom prst="rect">
              <a:avLst/>
            </a:prstGeom>
            <a:noFill/>
            <a:ln/>
          </p:spPr>
        </p:pic>
        <p:pic>
          <p:nvPicPr>
            <p:cNvPr id="4" name="Picture 4" descr="B-OML TRUN COLOR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776394" y="3962400"/>
              <a:ext cx="2719406" cy="2743200"/>
            </a:xfrm>
            <a:prstGeom prst="rect">
              <a:avLst/>
            </a:prstGeom>
            <a:noFill/>
            <a:ln/>
          </p:spPr>
        </p:pic>
        <p:pic>
          <p:nvPicPr>
            <p:cNvPr id="5" name="Picture 4" descr="OML FUSE FRT ECL"/>
            <p:cNvPicPr>
              <a:picLocks noChangeAspect="1" noChangeArrowheads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029200" y="3962400"/>
              <a:ext cx="3657600" cy="2743200"/>
            </a:xfrm>
            <a:prstGeom prst="rect">
              <a:avLst/>
            </a:prstGeom>
            <a:noFill/>
            <a:ln/>
          </p:spPr>
        </p:pic>
      </p:grpSp>
      <p:sp>
        <p:nvSpPr>
          <p:cNvPr id="9" name="TextBox 8"/>
          <p:cNvSpPr txBox="1"/>
          <p:nvPr/>
        </p:nvSpPr>
        <p:spPr>
          <a:xfrm>
            <a:off x="0" y="6172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Aft Fuselage Concept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I Presentation5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8200" y="838200"/>
            <a:ext cx="3657600" cy="2743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4" descr="CAI Presentation7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8200" y="838200"/>
            <a:ext cx="3657600" cy="2743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4" descr="CAI Presentation11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8200" y="3733800"/>
            <a:ext cx="3657600" cy="2743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 descr="CAI Presentation12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8200" y="3733800"/>
            <a:ext cx="3657600" cy="2743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I Presentation20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400" y="990600"/>
            <a:ext cx="3657600" cy="2743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4" descr="CAI Presentation2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4400" y="990600"/>
            <a:ext cx="3657600" cy="2743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4" descr="CAI Presentation24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43200" y="3886200"/>
            <a:ext cx="3657600" cy="2743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33400" y="1036637"/>
            <a:ext cx="76200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j-cs"/>
              </a:rPr>
              <a:t>Process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j-cs"/>
              </a:rPr>
              <a:t> Overview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itchFamily="2" charset="0"/>
              <a:ea typeface="Roboto Light" pitchFamily="2" charset="0"/>
              <a:cs typeface="+mj-cs"/>
            </a:endParaRPr>
          </a:p>
        </p:txBody>
      </p:sp>
      <p:graphicFrame>
        <p:nvGraphicFramePr>
          <p:cNvPr id="3" name="Rectangle 2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964449"/>
              </p:ext>
            </p:extLst>
          </p:nvPr>
        </p:nvGraphicFramePr>
        <p:xfrm>
          <a:off x="533400" y="1676400"/>
          <a:ext cx="8610601" cy="3962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5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3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6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The process entails, but is not limited to, 20 elements that may affect meeting 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customer specifications, these are: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1.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Management Responsibility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11.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Control of Inspection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Quality System Requirement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12.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Inspection &amp; Test Status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Contract Review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13.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Control on Non-Conforming Product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Design Review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14.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Corrective and Preventative Action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5.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Document Control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15.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Handling, Storage, Package, Preservation and Delivery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6.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Purchasing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16.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Control of Record Quality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7.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Customer Supplied Product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17.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Internal Quality Audits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8.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Product Identification Traceability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18.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Training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9.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Process Control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19.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Servicing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354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10.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Inspection &amp; Testing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20.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Statistical Techniques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92075" marR="9207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06097"/>
              </p:ext>
            </p:extLst>
          </p:nvPr>
        </p:nvGraphicFramePr>
        <p:xfrm>
          <a:off x="304800" y="914400"/>
          <a:ext cx="8458200" cy="534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9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920">
                <a:tc gridSpan="5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Benefits of the American Modular Tooling System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Manufacturing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and Engineering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 gridSpan="2"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Manufacturing and Assembly</a:t>
                      </a: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Facility Usage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48%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Assembly Labor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70%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Lead Time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60%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Through-put Increase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45% More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Tooling Costs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44%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Accuracy of Assemblies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50% Greater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Tooling Labor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60%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Periodic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Inspection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50%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Tooling Design Cost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50%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m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Reconfigurable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Priceless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Equipment Needs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70%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m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Modularity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Priceless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Reusable Material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70%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Reusable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Rapid Engineering Changes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Priceless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Other Benefits</a:t>
                      </a: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Fewer corrosion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problems due to hard coat aluminum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Can be used as temporary rate tool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Lower shipping costs due to lighter weight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Less space required for storage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Faster setup at customer facility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Minimal maintenance requirements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Good ROI on leasing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tool (70% reusable)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Environmentally correct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0226"/>
              </p:ext>
            </p:extLst>
          </p:nvPr>
        </p:nvGraphicFramePr>
        <p:xfrm>
          <a:off x="609600" y="787396"/>
          <a:ext cx="8275320" cy="5697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Material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Properties of AMT Components</a:t>
                      </a:r>
                      <a:endParaRPr lang="en-US" sz="20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AMT “Professional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Grade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” 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Extruded Profiles and Locators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AMT “Commercial Grade” Extruded Profiles and Locators</a:t>
                      </a:r>
                    </a:p>
                  </a:txBody>
                  <a:tcPr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AMT Locator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and connection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   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</a:t>
                      </a:r>
                    </a:p>
                    <a:p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              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Elements</a:t>
                      </a:r>
                    </a:p>
                  </a:txBody>
                  <a:tcPr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7075-T6, Temper 6</a:t>
                      </a:r>
                      <a:endParaRPr lang="en-US" sz="1200" baseline="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6061-T6,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Temper 6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2024-T6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KSI Tensile: 78,000 PSI</a:t>
                      </a:r>
                      <a:endParaRPr lang="en-US" sz="1200" baseline="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Tensile: 47,000 PSI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Tensile: 69,000 PSI</a:t>
                      </a: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KSI Yield: 68,000 PSI</a:t>
                      </a:r>
                      <a:endParaRPr lang="en-US" sz="1200" baseline="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Yield: 40,000 PSI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Yield: 57,000 PSI</a:t>
                      </a: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Hard Coat Anodized</a:t>
                      </a:r>
                      <a:endParaRPr lang="en-US" sz="1200" baseline="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Hard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Coat Anodized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Hard Coat Anodized</a:t>
                      </a: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Elongation Factor: 6%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Elongation Factor: 8%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Elongation Factor: 10%</a:t>
                      </a: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032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AMT “Special Duty” </a:t>
                      </a:r>
                    </a:p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Extruded Profiles</a:t>
                      </a:r>
                    </a:p>
                  </a:txBody>
                  <a:tcPr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AMT “Special Duty” </a:t>
                      </a:r>
                    </a:p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Cast Products</a:t>
                      </a:r>
                    </a:p>
                  </a:txBody>
                  <a:tcPr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6082-T6,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Temper 6, Special Blend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319, 0-T5 Sand Cast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Tensile: 45,000 PSI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Tensile: 30,000 PSI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Yield: 30,000 PSI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Yield: 26,000 PSI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Hard Coat Anodized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Hard Coat Anodized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Elongation Factor: 4.5 - 5.5%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Elongation Factor: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1.5%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Picture 2" descr="amt_bar_40x40x400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33800" y="3048000"/>
            <a:ext cx="1371600" cy="1371600"/>
          </a:xfrm>
          <a:prstGeom prst="rect">
            <a:avLst/>
          </a:prstGeom>
        </p:spPr>
      </p:pic>
      <p:pic>
        <p:nvPicPr>
          <p:cNvPr id="4" name="Picture 3" descr="amt_plate_11021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27104" y="3301996"/>
            <a:ext cx="1482432" cy="914400"/>
          </a:xfrm>
          <a:prstGeom prst="rect">
            <a:avLst/>
          </a:prstGeom>
        </p:spPr>
      </p:pic>
      <p:pic>
        <p:nvPicPr>
          <p:cNvPr id="6" name="Picture 5" descr="amt_chase_triple_screw_gray.t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839878" y="3301996"/>
            <a:ext cx="939970" cy="1066800"/>
          </a:xfrm>
          <a:prstGeom prst="rect">
            <a:avLst/>
          </a:prstGeom>
        </p:spPr>
      </p:pic>
      <p:pic>
        <p:nvPicPr>
          <p:cNvPr id="7" name="Picture 6" descr="amt-14573_view1.t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77000" y="4800600"/>
            <a:ext cx="1828800" cy="1539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C39C-C1A4-1627-3811-9DC5EC6FFF07}"/>
              </a:ext>
            </a:extLst>
          </p:cNvPr>
          <p:cNvSpPr txBox="1">
            <a:spLocks/>
          </p:cNvSpPr>
          <p:nvPr/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r>
              <a:rPr lang="en-US"/>
              <a:t>Press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B7E7D9-7381-69B3-3F2D-9B3ED7ECB575}"/>
              </a:ext>
            </a:extLst>
          </p:cNvPr>
          <p:cNvSpPr txBox="1"/>
          <p:nvPr/>
        </p:nvSpPr>
        <p:spPr>
          <a:xfrm flipH="1">
            <a:off x="609600" y="129540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400" b="1" i="0" dirty="0">
                <a:solidFill>
                  <a:schemeClr val="bg1"/>
                </a:solidFill>
                <a:effectLst/>
              </a:rPr>
              <a:t>American Modular Tooling:</a:t>
            </a:r>
          </a:p>
          <a:p>
            <a:pPr algn="l" fontAlgn="base"/>
            <a:r>
              <a:rPr lang="en-US" sz="1400" b="0" i="0" dirty="0">
                <a:solidFill>
                  <a:schemeClr val="bg1"/>
                </a:solidFill>
                <a:effectLst/>
              </a:rPr>
              <a:t>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Modular Tooling Keeps on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Truckin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'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September 2021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Modular Fixturing for Clay Model Making Today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March 2020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Fixturing 101: The Sky's the Limit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July 2019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Modular Fixturing: How It Works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January 2018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Modular Tooling Evolves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April 2017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 101: Modular Fixturing Takes Off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March 2009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 Studies: A Modular Fix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June 2008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Simplicity Key to CMM Fixturing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February 2004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American Modular Tooling Full Line Catalog</a:t>
            </a:r>
            <a:endParaRPr lang="en-US" sz="1400" dirty="0">
              <a:solidFill>
                <a:schemeClr val="bg1"/>
              </a:solidFill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bg1"/>
                </a:solidFill>
                <a:effectLst/>
                <a:hlinkClick r:id="rId11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American Modular Tooling Studio Tools Catalog</a:t>
            </a: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algn="l" fontAlgn="base"/>
            <a:r>
              <a:rPr lang="en-US" sz="1400" b="1" i="0" dirty="0">
                <a:solidFill>
                  <a:schemeClr val="bg1"/>
                </a:solidFill>
                <a:effectLst/>
              </a:rPr>
              <a:t>Styli and CMM Accessories:</a:t>
            </a:r>
          </a:p>
          <a:p>
            <a:pPr algn="l" fontAlgn="base"/>
            <a:r>
              <a:rPr lang="en-US" sz="1400" b="0" i="0" dirty="0">
                <a:solidFill>
                  <a:schemeClr val="bg1"/>
                </a:solidFill>
                <a:effectLst/>
              </a:rPr>
              <a:t>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Five Steps to Selecting Styli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February 2009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Probes Push CMMs Forward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May 2003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1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CMM Styli and Accessories Full Line Catalog</a:t>
            </a: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l" fontAlgn="base"/>
            <a:r>
              <a:rPr lang="en-US" sz="1400" b="1" i="0" dirty="0">
                <a:solidFill>
                  <a:schemeClr val="bg1"/>
                </a:solidFill>
                <a:effectLst/>
              </a:rPr>
              <a:t>Measurements and Standards:</a:t>
            </a:r>
          </a:p>
          <a:p>
            <a:pPr algn="l" fontAlgn="base"/>
            <a:r>
              <a:rPr lang="en-US" sz="1400" b="0" i="0" dirty="0">
                <a:solidFill>
                  <a:schemeClr val="bg1"/>
                </a:solidFill>
                <a:effectLst/>
              </a:rPr>
              <a:t>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Uncertainty? In Metrology, It's Truly a Deep, Sensitive Subject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May 2022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1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Measurement and Standards Full Line Catalog</a:t>
            </a: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42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50534A-12E4-4A33-2693-21C91D64B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227073"/>
              </p:ext>
            </p:extLst>
          </p:nvPr>
        </p:nvGraphicFramePr>
        <p:xfrm>
          <a:off x="914400" y="1981200"/>
          <a:ext cx="3733800" cy="387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American Modular Tooling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Paul W. Marino Gages,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Inc.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PWM Measurement &amp; Standards, LLC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 SE Ocean Blvd.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Stuart, FL 34994 USA</a:t>
                      </a:r>
                    </a:p>
                    <a:p>
                      <a:endParaRPr lang="en-US" sz="1600" baseline="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Phone: 313.300.0134</a:t>
                      </a:r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5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Email: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pwminc@pmargage.com</a:t>
                      </a:r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Web: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pmargage.com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/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shoppwm.com</a:t>
                      </a:r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  <a:p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Linda Goodwin-Marino, President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Email: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lmarino@pmargage.com</a:t>
                      </a:r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Symbol"/>
                        <a:buChar char="Å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Symbol"/>
                        </a:rPr>
                        <a:t> Technical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Symbol"/>
                        </a:rPr>
                        <a:t> Sales &amp;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Symbol"/>
                        </a:rPr>
                        <a:t> Consultation</a:t>
                      </a:r>
                    </a:p>
                    <a:p>
                      <a:pPr>
                        <a:buFont typeface="Symbol"/>
                        <a:buChar char="Å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Symbol"/>
                        </a:rPr>
                        <a:t> Woman Owned Small Business</a:t>
                      </a:r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26066F-6363-2C17-FAE1-62594D3A6380}"/>
              </a:ext>
            </a:extLst>
          </p:cNvPr>
          <p:cNvSpPr txBox="1"/>
          <p:nvPr/>
        </p:nvSpPr>
        <p:spPr>
          <a:xfrm>
            <a:off x="838200" y="914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If you would like more information about American Modular Tooling or to schedule a demonstration please visit our web sites or contact us with any method below and we’ll be happy to assist you.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3A8C6-A48F-9812-F7DB-76F114F63171}"/>
              </a:ext>
            </a:extLst>
          </p:cNvPr>
          <p:cNvSpPr txBox="1"/>
          <p:nvPr/>
        </p:nvSpPr>
        <p:spPr>
          <a:xfrm>
            <a:off x="2278423" y="5867400"/>
            <a:ext cx="4587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6"/>
              </a:rPr>
              <a:t>AmericanModularTooling.com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575FC1-1C61-68DE-6905-42CA402E0A68}"/>
              </a:ext>
            </a:extLst>
          </p:cNvPr>
          <p:cNvSpPr txBox="1"/>
          <p:nvPr/>
        </p:nvSpPr>
        <p:spPr>
          <a:xfrm>
            <a:off x="1066799" y="6480423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The contents of this presentation are confidential and are copyrighted by Paul W. Marino Gages, Inc.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AMT and American Modular Tooling are registered trade names of Paul W. Marino Gages, Inc., use by permission only.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Our expertise originated with Automotive Manufacturing Companies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3" descr="C:\pwm_sales_materials\Tool Photos\251&amp;164Tools.jpg\oxford-MB-035280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015" y="1447800"/>
            <a:ext cx="4753971" cy="28956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2" descr="CubeRefMod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94190" y="4408231"/>
            <a:ext cx="2555158" cy="19163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UG DOOR ATTRIBUTE 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0" y="4408231"/>
            <a:ext cx="2555158" cy="19163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2" descr="03122013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02581" y="4408231"/>
            <a:ext cx="2555619" cy="19163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j-cs"/>
              </a:rPr>
              <a:t>10 Years of Experience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j-cs"/>
              </a:rPr>
              <a:t> with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j-cs"/>
              </a:rPr>
              <a:t>Automotive Applications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j-cs"/>
              </a:rPr>
              <a:t>led to </a:t>
            </a:r>
            <a:r>
              <a:rPr lang="en-US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+mj-cs"/>
              </a:rPr>
              <a:t>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j-cs"/>
              </a:rPr>
              <a:t>erospace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j-cs"/>
              </a:rPr>
              <a:t> Opportunities </a:t>
            </a:r>
          </a:p>
        </p:txBody>
      </p:sp>
      <p:pic>
        <p:nvPicPr>
          <p:cNvPr id="3" name="Picture 5" descr="C:\pwm_sales_materials\Tool Photos\Lockheed\duct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82" y="1634763"/>
            <a:ext cx="6294437" cy="471999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838200" y="5715000"/>
            <a:ext cx="7391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j-cs"/>
              </a:rPr>
              <a:t>Fuel Line Welding Fixture for Boeing Rocket Engine</a:t>
            </a:r>
          </a:p>
        </p:txBody>
      </p:sp>
      <p:pic>
        <p:nvPicPr>
          <p:cNvPr id="3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194" y="1066800"/>
            <a:ext cx="7313612" cy="46259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OCKET MA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2500"/>
            <a:ext cx="6858000" cy="5143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66800" y="6096000"/>
            <a:ext cx="448392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Main Lox Duct, Expendable Launch Vehicle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A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47775"/>
            <a:ext cx="4572000" cy="4362450"/>
          </a:xfrm>
          <a:prstGeom prst="rect">
            <a:avLst/>
          </a:prstGeom>
        </p:spPr>
      </p:pic>
      <p:pic>
        <p:nvPicPr>
          <p:cNvPr id="3" name="Picture 2" descr="EBA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62062"/>
            <a:ext cx="4572000" cy="43338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0" y="561894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E-Bay </a:t>
            </a:r>
            <a:r>
              <a:rPr lang="en-US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Trunion</a:t>
            </a: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Tool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ing skeleton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000" y="952252"/>
            <a:ext cx="6858000" cy="49534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ull Trunion 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1205168"/>
            <a:ext cx="6858000" cy="44476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629401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 materials shown in photos are not sold by C2 Gauge &amp; Fixture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1131</Words>
  <Application>Microsoft Office PowerPoint</Application>
  <PresentationFormat>On-screen Show (4:3)</PresentationFormat>
  <Paragraphs>198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Roboto Light</vt:lpstr>
      <vt:lpstr>Symbol</vt:lpstr>
      <vt:lpstr>Wingdings</vt:lpstr>
      <vt:lpstr>Office Theme</vt:lpstr>
      <vt:lpstr>Aerospace Applications</vt:lpstr>
      <vt:lpstr>What is American Modular Tooling?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AMT Aerospace Applications</dc:subject>
  <dc:creator>Dan-Work</dc:creator>
  <cp:keywords>AMT, aerospace</cp:keywords>
  <cp:lastModifiedBy>linda marino</cp:lastModifiedBy>
  <cp:revision>65</cp:revision>
  <dcterms:created xsi:type="dcterms:W3CDTF">2020-07-09T15:27:08Z</dcterms:created>
  <dcterms:modified xsi:type="dcterms:W3CDTF">2024-04-01T14:19:44Z</dcterms:modified>
</cp:coreProperties>
</file>